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8" r:id="rId3"/>
    <p:sldId id="257" r:id="rId4"/>
    <p:sldId id="259" r:id="rId5"/>
    <p:sldId id="260" r:id="rId6"/>
    <p:sldId id="261"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762"/>
    <p:restoredTop sz="94689"/>
  </p:normalViewPr>
  <p:slideViewPr>
    <p:cSldViewPr snapToGrid="0">
      <p:cViewPr varScale="1">
        <p:scale>
          <a:sx n="203" d="100"/>
          <a:sy n="203" d="100"/>
        </p:scale>
        <p:origin x="1736"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E8042ED-79AB-0044-9471-8FA6148CBD8F}" type="datetimeFigureOut">
              <a:rPr lang="en-US" smtClean="0"/>
              <a:t>6/12/24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C3ACE4-A45C-9740-BB12-12F4650FC720}" type="slidenum">
              <a:rPr lang="en-US" smtClean="0"/>
              <a:t>‹#›</a:t>
            </a:fld>
            <a:endParaRPr lang="en-US"/>
          </a:p>
        </p:txBody>
      </p:sp>
    </p:spTree>
    <p:extLst>
      <p:ext uri="{BB962C8B-B14F-4D97-AF65-F5344CB8AC3E}">
        <p14:creationId xmlns:p14="http://schemas.microsoft.com/office/powerpoint/2010/main" val="37027759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E8042ED-79AB-0044-9471-8FA6148CBD8F}" type="datetimeFigureOut">
              <a:rPr lang="en-US" smtClean="0"/>
              <a:t>6/12/24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C3ACE4-A45C-9740-BB12-12F4650FC720}" type="slidenum">
              <a:rPr lang="en-US" smtClean="0"/>
              <a:t>‹#›</a:t>
            </a:fld>
            <a:endParaRPr lang="en-US"/>
          </a:p>
        </p:txBody>
      </p:sp>
    </p:spTree>
    <p:extLst>
      <p:ext uri="{BB962C8B-B14F-4D97-AF65-F5344CB8AC3E}">
        <p14:creationId xmlns:p14="http://schemas.microsoft.com/office/powerpoint/2010/main" val="18416772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E8042ED-79AB-0044-9471-8FA6148CBD8F}" type="datetimeFigureOut">
              <a:rPr lang="en-US" smtClean="0"/>
              <a:t>6/12/24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C3ACE4-A45C-9740-BB12-12F4650FC720}" type="slidenum">
              <a:rPr lang="en-US" smtClean="0"/>
              <a:t>‹#›</a:t>
            </a:fld>
            <a:endParaRPr lang="en-US"/>
          </a:p>
        </p:txBody>
      </p:sp>
    </p:spTree>
    <p:extLst>
      <p:ext uri="{BB962C8B-B14F-4D97-AF65-F5344CB8AC3E}">
        <p14:creationId xmlns:p14="http://schemas.microsoft.com/office/powerpoint/2010/main" val="32343841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E8042ED-79AB-0044-9471-8FA6148CBD8F}" type="datetimeFigureOut">
              <a:rPr lang="en-US" smtClean="0"/>
              <a:t>6/12/24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C3ACE4-A45C-9740-BB12-12F4650FC720}" type="slidenum">
              <a:rPr lang="en-US" smtClean="0"/>
              <a:t>‹#›</a:t>
            </a:fld>
            <a:endParaRPr lang="en-US"/>
          </a:p>
        </p:txBody>
      </p:sp>
    </p:spTree>
    <p:extLst>
      <p:ext uri="{BB962C8B-B14F-4D97-AF65-F5344CB8AC3E}">
        <p14:creationId xmlns:p14="http://schemas.microsoft.com/office/powerpoint/2010/main" val="32804176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E8042ED-79AB-0044-9471-8FA6148CBD8F}" type="datetimeFigureOut">
              <a:rPr lang="en-US" smtClean="0"/>
              <a:t>6/12/24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C3ACE4-A45C-9740-BB12-12F4650FC720}" type="slidenum">
              <a:rPr lang="en-US" smtClean="0"/>
              <a:t>‹#›</a:t>
            </a:fld>
            <a:endParaRPr lang="en-US"/>
          </a:p>
        </p:txBody>
      </p:sp>
    </p:spTree>
    <p:extLst>
      <p:ext uri="{BB962C8B-B14F-4D97-AF65-F5344CB8AC3E}">
        <p14:creationId xmlns:p14="http://schemas.microsoft.com/office/powerpoint/2010/main" val="26170890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8042ED-79AB-0044-9471-8FA6148CBD8F}" type="datetimeFigureOut">
              <a:rPr lang="en-US" smtClean="0"/>
              <a:t>6/12/24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C3ACE4-A45C-9740-BB12-12F4650FC720}" type="slidenum">
              <a:rPr lang="en-US" smtClean="0"/>
              <a:t>‹#›</a:t>
            </a:fld>
            <a:endParaRPr lang="en-US"/>
          </a:p>
        </p:txBody>
      </p:sp>
    </p:spTree>
    <p:extLst>
      <p:ext uri="{BB962C8B-B14F-4D97-AF65-F5344CB8AC3E}">
        <p14:creationId xmlns:p14="http://schemas.microsoft.com/office/powerpoint/2010/main" val="2768789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E8042ED-79AB-0044-9471-8FA6148CBD8F}" type="datetimeFigureOut">
              <a:rPr lang="en-US" smtClean="0"/>
              <a:t>6/12/24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C3ACE4-A45C-9740-BB12-12F4650FC720}" type="slidenum">
              <a:rPr lang="en-US" smtClean="0"/>
              <a:t>‹#›</a:t>
            </a:fld>
            <a:endParaRPr lang="en-US"/>
          </a:p>
        </p:txBody>
      </p:sp>
    </p:spTree>
    <p:extLst>
      <p:ext uri="{BB962C8B-B14F-4D97-AF65-F5344CB8AC3E}">
        <p14:creationId xmlns:p14="http://schemas.microsoft.com/office/powerpoint/2010/main" val="5535881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E8042ED-79AB-0044-9471-8FA6148CBD8F}" type="datetimeFigureOut">
              <a:rPr lang="en-US" smtClean="0"/>
              <a:t>6/12/24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C3ACE4-A45C-9740-BB12-12F4650FC720}" type="slidenum">
              <a:rPr lang="en-US" smtClean="0"/>
              <a:t>‹#›</a:t>
            </a:fld>
            <a:endParaRPr lang="en-US"/>
          </a:p>
        </p:txBody>
      </p:sp>
    </p:spTree>
    <p:extLst>
      <p:ext uri="{BB962C8B-B14F-4D97-AF65-F5344CB8AC3E}">
        <p14:creationId xmlns:p14="http://schemas.microsoft.com/office/powerpoint/2010/main" val="3238942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8042ED-79AB-0044-9471-8FA6148CBD8F}" type="datetimeFigureOut">
              <a:rPr lang="en-US" smtClean="0"/>
              <a:t>6/12/24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C3ACE4-A45C-9740-BB12-12F4650FC720}" type="slidenum">
              <a:rPr lang="en-US" smtClean="0"/>
              <a:t>‹#›</a:t>
            </a:fld>
            <a:endParaRPr lang="en-US"/>
          </a:p>
        </p:txBody>
      </p:sp>
    </p:spTree>
    <p:extLst>
      <p:ext uri="{BB962C8B-B14F-4D97-AF65-F5344CB8AC3E}">
        <p14:creationId xmlns:p14="http://schemas.microsoft.com/office/powerpoint/2010/main" val="33375110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E8042ED-79AB-0044-9471-8FA6148CBD8F}" type="datetimeFigureOut">
              <a:rPr lang="en-US" smtClean="0"/>
              <a:t>6/12/24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C3ACE4-A45C-9740-BB12-12F4650FC720}" type="slidenum">
              <a:rPr lang="en-US" smtClean="0"/>
              <a:t>‹#›</a:t>
            </a:fld>
            <a:endParaRPr lang="en-US"/>
          </a:p>
        </p:txBody>
      </p:sp>
    </p:spTree>
    <p:extLst>
      <p:ext uri="{BB962C8B-B14F-4D97-AF65-F5344CB8AC3E}">
        <p14:creationId xmlns:p14="http://schemas.microsoft.com/office/powerpoint/2010/main" val="22350752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E8042ED-79AB-0044-9471-8FA6148CBD8F}" type="datetimeFigureOut">
              <a:rPr lang="en-US" smtClean="0"/>
              <a:t>6/12/24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C3ACE4-A45C-9740-BB12-12F4650FC720}" type="slidenum">
              <a:rPr lang="en-US" smtClean="0"/>
              <a:t>‹#›</a:t>
            </a:fld>
            <a:endParaRPr lang="en-US"/>
          </a:p>
        </p:txBody>
      </p:sp>
    </p:spTree>
    <p:extLst>
      <p:ext uri="{BB962C8B-B14F-4D97-AF65-F5344CB8AC3E}">
        <p14:creationId xmlns:p14="http://schemas.microsoft.com/office/powerpoint/2010/main" val="8324385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4E8042ED-79AB-0044-9471-8FA6148CBD8F}" type="datetimeFigureOut">
              <a:rPr lang="en-US" smtClean="0"/>
              <a:t>6/12/24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F2C3ACE4-A45C-9740-BB12-12F4650FC720}" type="slidenum">
              <a:rPr lang="en-US" smtClean="0"/>
              <a:t>‹#›</a:t>
            </a:fld>
            <a:endParaRPr lang="en-US"/>
          </a:p>
        </p:txBody>
      </p:sp>
    </p:spTree>
    <p:extLst>
      <p:ext uri="{BB962C8B-B14F-4D97-AF65-F5344CB8AC3E}">
        <p14:creationId xmlns:p14="http://schemas.microsoft.com/office/powerpoint/2010/main" val="14139557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20E3F0-AE0E-FF3D-2887-EDAD07889D9A}"/>
              </a:ext>
            </a:extLst>
          </p:cNvPr>
          <p:cNvSpPr>
            <a:spLocks noGrp="1"/>
          </p:cNvSpPr>
          <p:nvPr>
            <p:ph type="ctrTitle"/>
          </p:nvPr>
        </p:nvSpPr>
        <p:spPr/>
        <p:txBody>
          <a:bodyPr/>
          <a:lstStyle/>
          <a:p>
            <a:r>
              <a:rPr lang="en-US" dirty="0"/>
              <a:t>Level 1 Secondary Data</a:t>
            </a:r>
            <a:br>
              <a:rPr lang="en-US" dirty="0"/>
            </a:br>
            <a:r>
              <a:rPr lang="en-US" dirty="0"/>
              <a:t>To Sort CRaTER Modes</a:t>
            </a:r>
          </a:p>
        </p:txBody>
      </p:sp>
      <p:sp>
        <p:nvSpPr>
          <p:cNvPr id="3" name="Subtitle 2">
            <a:extLst>
              <a:ext uri="{FF2B5EF4-FFF2-40B4-BE49-F238E27FC236}">
                <a16:creationId xmlns:a16="http://schemas.microsoft.com/office/drawing/2014/main" id="{7E30861E-14A1-8786-F404-AD0842DD7262}"/>
              </a:ext>
            </a:extLst>
          </p:cNvPr>
          <p:cNvSpPr>
            <a:spLocks noGrp="1"/>
          </p:cNvSpPr>
          <p:nvPr>
            <p:ph type="subTitle" idx="1"/>
          </p:nvPr>
        </p:nvSpPr>
        <p:spPr/>
        <p:txBody>
          <a:bodyPr/>
          <a:lstStyle/>
          <a:p>
            <a:r>
              <a:rPr lang="en-US" dirty="0"/>
              <a:t>Mark D. Looper</a:t>
            </a:r>
          </a:p>
          <a:p>
            <a:r>
              <a:rPr lang="en-US" dirty="0"/>
              <a:t>June 6, 2024</a:t>
            </a:r>
          </a:p>
          <a:p>
            <a:r>
              <a:rPr lang="en-US" dirty="0"/>
              <a:t>Revised June 12, 2024</a:t>
            </a:r>
          </a:p>
        </p:txBody>
      </p:sp>
    </p:spTree>
    <p:extLst>
      <p:ext uri="{BB962C8B-B14F-4D97-AF65-F5344CB8AC3E}">
        <p14:creationId xmlns:p14="http://schemas.microsoft.com/office/powerpoint/2010/main" val="19615162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graph with red lines&#10;&#10;Description automatically generated">
            <a:extLst>
              <a:ext uri="{FF2B5EF4-FFF2-40B4-BE49-F238E27FC236}">
                <a16:creationId xmlns:a16="http://schemas.microsoft.com/office/drawing/2014/main" id="{FBFE921F-D43F-CD5A-BE7D-D5715A6DD4AA}"/>
              </a:ext>
            </a:extLst>
          </p:cNvPr>
          <p:cNvPicPr>
            <a:picLocks noChangeAspect="1"/>
          </p:cNvPicPr>
          <p:nvPr/>
        </p:nvPicPr>
        <p:blipFill>
          <a:blip r:embed="rId2"/>
          <a:stretch>
            <a:fillRect/>
          </a:stretch>
        </p:blipFill>
        <p:spPr>
          <a:xfrm>
            <a:off x="965555" y="0"/>
            <a:ext cx="7212890" cy="5486400"/>
          </a:xfrm>
          <a:prstGeom prst="rect">
            <a:avLst/>
          </a:prstGeom>
        </p:spPr>
      </p:pic>
      <p:sp>
        <p:nvSpPr>
          <p:cNvPr id="4" name="TextBox 3">
            <a:extLst>
              <a:ext uri="{FF2B5EF4-FFF2-40B4-BE49-F238E27FC236}">
                <a16:creationId xmlns:a16="http://schemas.microsoft.com/office/drawing/2014/main" id="{1D231B44-0167-BEE4-93E4-FAC8E3241336}"/>
              </a:ext>
            </a:extLst>
          </p:cNvPr>
          <p:cNvSpPr txBox="1"/>
          <p:nvPr/>
        </p:nvSpPr>
        <p:spPr>
          <a:xfrm>
            <a:off x="126568" y="5315252"/>
            <a:ext cx="8724372" cy="1477328"/>
          </a:xfrm>
          <a:prstGeom prst="rect">
            <a:avLst/>
          </a:prstGeom>
          <a:noFill/>
        </p:spPr>
        <p:txBody>
          <a:bodyPr wrap="square" rtlCol="0">
            <a:spAutoFit/>
          </a:bodyPr>
          <a:lstStyle/>
          <a:p>
            <a:r>
              <a:rPr lang="en-US" dirty="0"/>
              <a:t>Heretofore I have sorted CRaTER modes during large SEP events by eye; I was hoping to find clues in the Level 1 Secondary files that would let me do this automatically, and it almost but not quite worked.  The half dozen traces into which the valid events separate include the nominal, elevated, and extreme SEP modes, plus three offset “echoes” with fewer points; these appear to occur on transitions between the three main modes.</a:t>
            </a:r>
          </a:p>
        </p:txBody>
      </p:sp>
      <p:cxnSp>
        <p:nvCxnSpPr>
          <p:cNvPr id="6" name="Straight Connector 5">
            <a:extLst>
              <a:ext uri="{FF2B5EF4-FFF2-40B4-BE49-F238E27FC236}">
                <a16:creationId xmlns:a16="http://schemas.microsoft.com/office/drawing/2014/main" id="{197BD303-3FD8-82EE-32C9-B345E208C887}"/>
              </a:ext>
            </a:extLst>
          </p:cNvPr>
          <p:cNvCxnSpPr/>
          <p:nvPr/>
        </p:nvCxnSpPr>
        <p:spPr>
          <a:xfrm flipV="1">
            <a:off x="3670126" y="1277656"/>
            <a:ext cx="0" cy="1189973"/>
          </a:xfrm>
          <a:prstGeom prst="line">
            <a:avLst/>
          </a:prstGeom>
          <a:ln w="254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 name="Straight Arrow Connector 7">
            <a:extLst>
              <a:ext uri="{FF2B5EF4-FFF2-40B4-BE49-F238E27FC236}">
                <a16:creationId xmlns:a16="http://schemas.microsoft.com/office/drawing/2014/main" id="{C46C6573-7339-4859-F3FA-2E343E56EC04}"/>
              </a:ext>
            </a:extLst>
          </p:cNvPr>
          <p:cNvCxnSpPr/>
          <p:nvPr/>
        </p:nvCxnSpPr>
        <p:spPr>
          <a:xfrm flipH="1">
            <a:off x="3344449" y="1609595"/>
            <a:ext cx="325677" cy="0"/>
          </a:xfrm>
          <a:prstGeom prst="straightConnector1">
            <a:avLst/>
          </a:prstGeom>
          <a:ln w="2540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9" name="Straight Arrow Connector 8">
            <a:extLst>
              <a:ext uri="{FF2B5EF4-FFF2-40B4-BE49-F238E27FC236}">
                <a16:creationId xmlns:a16="http://schemas.microsoft.com/office/drawing/2014/main" id="{9DB37249-25F3-6571-55C4-648E63BC9102}"/>
              </a:ext>
            </a:extLst>
          </p:cNvPr>
          <p:cNvCxnSpPr>
            <a:cxnSpLocks/>
          </p:cNvCxnSpPr>
          <p:nvPr/>
        </p:nvCxnSpPr>
        <p:spPr>
          <a:xfrm rot="10800000" flipH="1">
            <a:off x="3670126" y="1417529"/>
            <a:ext cx="325677" cy="0"/>
          </a:xfrm>
          <a:prstGeom prst="straightConnector1">
            <a:avLst/>
          </a:prstGeom>
          <a:ln w="25400">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10" name="TextBox 9">
            <a:extLst>
              <a:ext uri="{FF2B5EF4-FFF2-40B4-BE49-F238E27FC236}">
                <a16:creationId xmlns:a16="http://schemas.microsoft.com/office/drawing/2014/main" id="{F4D83AB9-4BAD-2093-1F1A-9596BA3D7A62}"/>
              </a:ext>
            </a:extLst>
          </p:cNvPr>
          <p:cNvSpPr txBox="1"/>
          <p:nvPr/>
        </p:nvSpPr>
        <p:spPr>
          <a:xfrm>
            <a:off x="2636736" y="1455706"/>
            <a:ext cx="876817" cy="307777"/>
          </a:xfrm>
          <a:prstGeom prst="rect">
            <a:avLst/>
          </a:prstGeom>
          <a:noFill/>
        </p:spPr>
        <p:txBody>
          <a:bodyPr wrap="square" rtlCol="0">
            <a:spAutoFit/>
          </a:bodyPr>
          <a:lstStyle/>
          <a:p>
            <a:r>
              <a:rPr lang="en-US" sz="1400" dirty="0"/>
              <a:t>Normal</a:t>
            </a:r>
          </a:p>
        </p:txBody>
      </p:sp>
      <p:sp>
        <p:nvSpPr>
          <p:cNvPr id="11" name="TextBox 10">
            <a:extLst>
              <a:ext uri="{FF2B5EF4-FFF2-40B4-BE49-F238E27FC236}">
                <a16:creationId xmlns:a16="http://schemas.microsoft.com/office/drawing/2014/main" id="{6694D11C-5470-A42F-05CA-2EBBE6DB351C}"/>
              </a:ext>
            </a:extLst>
          </p:cNvPr>
          <p:cNvSpPr txBox="1"/>
          <p:nvPr/>
        </p:nvSpPr>
        <p:spPr>
          <a:xfrm>
            <a:off x="3943093" y="1263640"/>
            <a:ext cx="1091322" cy="307777"/>
          </a:xfrm>
          <a:prstGeom prst="rect">
            <a:avLst/>
          </a:prstGeom>
          <a:noFill/>
        </p:spPr>
        <p:txBody>
          <a:bodyPr wrap="square" rtlCol="0">
            <a:spAutoFit/>
          </a:bodyPr>
          <a:lstStyle/>
          <a:p>
            <a:r>
              <a:rPr lang="en-US" sz="1400" dirty="0"/>
              <a:t>SEP Modes</a:t>
            </a:r>
          </a:p>
        </p:txBody>
      </p:sp>
      <p:cxnSp>
        <p:nvCxnSpPr>
          <p:cNvPr id="13" name="Straight Arrow Connector 12">
            <a:extLst>
              <a:ext uri="{FF2B5EF4-FFF2-40B4-BE49-F238E27FC236}">
                <a16:creationId xmlns:a16="http://schemas.microsoft.com/office/drawing/2014/main" id="{29D6856E-9FAA-938D-1064-5576A8DBECD3}"/>
              </a:ext>
            </a:extLst>
          </p:cNvPr>
          <p:cNvCxnSpPr/>
          <p:nvPr/>
        </p:nvCxnSpPr>
        <p:spPr>
          <a:xfrm flipH="1">
            <a:off x="7240044" y="1583943"/>
            <a:ext cx="275572" cy="144649"/>
          </a:xfrm>
          <a:prstGeom prst="straightConnector1">
            <a:avLst/>
          </a:prstGeom>
          <a:ln w="1270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6" name="Straight Arrow Connector 15">
            <a:extLst>
              <a:ext uri="{FF2B5EF4-FFF2-40B4-BE49-F238E27FC236}">
                <a16:creationId xmlns:a16="http://schemas.microsoft.com/office/drawing/2014/main" id="{B047D2DC-0389-4D3A-A897-CE6296A9A7FA}"/>
              </a:ext>
            </a:extLst>
          </p:cNvPr>
          <p:cNvCxnSpPr/>
          <p:nvPr/>
        </p:nvCxnSpPr>
        <p:spPr>
          <a:xfrm flipH="1">
            <a:off x="7240044" y="2797847"/>
            <a:ext cx="275572" cy="144649"/>
          </a:xfrm>
          <a:prstGeom prst="straightConnector1">
            <a:avLst/>
          </a:prstGeom>
          <a:ln w="1270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7" name="Straight Arrow Connector 16">
            <a:extLst>
              <a:ext uri="{FF2B5EF4-FFF2-40B4-BE49-F238E27FC236}">
                <a16:creationId xmlns:a16="http://schemas.microsoft.com/office/drawing/2014/main" id="{1DCEB5FF-9991-2583-D3E0-B36024F4B54A}"/>
              </a:ext>
            </a:extLst>
          </p:cNvPr>
          <p:cNvCxnSpPr>
            <a:cxnSpLocks/>
          </p:cNvCxnSpPr>
          <p:nvPr/>
        </p:nvCxnSpPr>
        <p:spPr>
          <a:xfrm flipH="1">
            <a:off x="7240044" y="1792188"/>
            <a:ext cx="328801" cy="4775"/>
          </a:xfrm>
          <a:prstGeom prst="straightConnector1">
            <a:avLst/>
          </a:prstGeom>
          <a:ln w="1270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8" name="Straight Arrow Connector 17">
            <a:extLst>
              <a:ext uri="{FF2B5EF4-FFF2-40B4-BE49-F238E27FC236}">
                <a16:creationId xmlns:a16="http://schemas.microsoft.com/office/drawing/2014/main" id="{A8DCF218-9D1F-D25B-7733-81A8EFEBDD8E}"/>
              </a:ext>
            </a:extLst>
          </p:cNvPr>
          <p:cNvCxnSpPr>
            <a:cxnSpLocks/>
          </p:cNvCxnSpPr>
          <p:nvPr/>
        </p:nvCxnSpPr>
        <p:spPr>
          <a:xfrm flipH="1" flipV="1">
            <a:off x="7240044" y="1920947"/>
            <a:ext cx="275571" cy="139874"/>
          </a:xfrm>
          <a:prstGeom prst="straightConnector1">
            <a:avLst/>
          </a:prstGeom>
          <a:ln w="1270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21" name="Straight Arrow Connector 20">
            <a:extLst>
              <a:ext uri="{FF2B5EF4-FFF2-40B4-BE49-F238E27FC236}">
                <a16:creationId xmlns:a16="http://schemas.microsoft.com/office/drawing/2014/main" id="{B20BA6D6-E33A-22A4-3CE1-FAAE909146B8}"/>
              </a:ext>
            </a:extLst>
          </p:cNvPr>
          <p:cNvCxnSpPr>
            <a:cxnSpLocks/>
          </p:cNvCxnSpPr>
          <p:nvPr/>
        </p:nvCxnSpPr>
        <p:spPr>
          <a:xfrm flipH="1">
            <a:off x="7240044" y="3080804"/>
            <a:ext cx="328801" cy="4775"/>
          </a:xfrm>
          <a:prstGeom prst="straightConnector1">
            <a:avLst/>
          </a:prstGeom>
          <a:ln w="1270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22" name="Straight Arrow Connector 21">
            <a:extLst>
              <a:ext uri="{FF2B5EF4-FFF2-40B4-BE49-F238E27FC236}">
                <a16:creationId xmlns:a16="http://schemas.microsoft.com/office/drawing/2014/main" id="{6805891F-67BF-B38E-EF7D-5D496DB59158}"/>
              </a:ext>
            </a:extLst>
          </p:cNvPr>
          <p:cNvCxnSpPr>
            <a:cxnSpLocks/>
          </p:cNvCxnSpPr>
          <p:nvPr/>
        </p:nvCxnSpPr>
        <p:spPr>
          <a:xfrm flipH="1" flipV="1">
            <a:off x="7240044" y="3217546"/>
            <a:ext cx="275571" cy="139874"/>
          </a:xfrm>
          <a:prstGeom prst="straightConnector1">
            <a:avLst/>
          </a:prstGeom>
          <a:ln w="12700">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23" name="TextBox 22">
            <a:extLst>
              <a:ext uri="{FF2B5EF4-FFF2-40B4-BE49-F238E27FC236}">
                <a16:creationId xmlns:a16="http://schemas.microsoft.com/office/drawing/2014/main" id="{022783DA-7D9E-A0CC-8C93-7D53424F6EDD}"/>
              </a:ext>
            </a:extLst>
          </p:cNvPr>
          <p:cNvSpPr txBox="1"/>
          <p:nvPr/>
        </p:nvSpPr>
        <p:spPr>
          <a:xfrm>
            <a:off x="7515614" y="1354869"/>
            <a:ext cx="876817" cy="307777"/>
          </a:xfrm>
          <a:prstGeom prst="rect">
            <a:avLst/>
          </a:prstGeom>
          <a:noFill/>
        </p:spPr>
        <p:txBody>
          <a:bodyPr wrap="square" rtlCol="0">
            <a:spAutoFit/>
          </a:bodyPr>
          <a:lstStyle/>
          <a:p>
            <a:r>
              <a:rPr lang="en-US" sz="1400" dirty="0"/>
              <a:t>Nominal</a:t>
            </a:r>
          </a:p>
        </p:txBody>
      </p:sp>
      <p:sp>
        <p:nvSpPr>
          <p:cNvPr id="24" name="TextBox 23">
            <a:extLst>
              <a:ext uri="{FF2B5EF4-FFF2-40B4-BE49-F238E27FC236}">
                <a16:creationId xmlns:a16="http://schemas.microsoft.com/office/drawing/2014/main" id="{591CC75D-D3FB-0008-4C02-8B7343CFFFFB}"/>
              </a:ext>
            </a:extLst>
          </p:cNvPr>
          <p:cNvSpPr txBox="1"/>
          <p:nvPr/>
        </p:nvSpPr>
        <p:spPr>
          <a:xfrm>
            <a:off x="7515615" y="1630327"/>
            <a:ext cx="1070975" cy="307777"/>
          </a:xfrm>
          <a:prstGeom prst="rect">
            <a:avLst/>
          </a:prstGeom>
          <a:noFill/>
        </p:spPr>
        <p:txBody>
          <a:bodyPr wrap="square" rtlCol="0">
            <a:spAutoFit/>
          </a:bodyPr>
          <a:lstStyle/>
          <a:p>
            <a:r>
              <a:rPr lang="en-US" sz="1400" dirty="0"/>
              <a:t>High Offset</a:t>
            </a:r>
          </a:p>
        </p:txBody>
      </p:sp>
      <p:sp>
        <p:nvSpPr>
          <p:cNvPr id="25" name="TextBox 24">
            <a:extLst>
              <a:ext uri="{FF2B5EF4-FFF2-40B4-BE49-F238E27FC236}">
                <a16:creationId xmlns:a16="http://schemas.microsoft.com/office/drawing/2014/main" id="{B9E2683E-B923-E0B8-4351-FE75322AF94A}"/>
              </a:ext>
            </a:extLst>
          </p:cNvPr>
          <p:cNvSpPr txBox="1"/>
          <p:nvPr/>
        </p:nvSpPr>
        <p:spPr>
          <a:xfrm>
            <a:off x="7515615" y="1959733"/>
            <a:ext cx="876817" cy="307777"/>
          </a:xfrm>
          <a:prstGeom prst="rect">
            <a:avLst/>
          </a:prstGeom>
          <a:noFill/>
        </p:spPr>
        <p:txBody>
          <a:bodyPr wrap="square" rtlCol="0">
            <a:spAutoFit/>
          </a:bodyPr>
          <a:lstStyle/>
          <a:p>
            <a:r>
              <a:rPr lang="en-US" sz="1400" dirty="0"/>
              <a:t>Elevated</a:t>
            </a:r>
          </a:p>
        </p:txBody>
      </p:sp>
      <p:sp>
        <p:nvSpPr>
          <p:cNvPr id="26" name="TextBox 25">
            <a:extLst>
              <a:ext uri="{FF2B5EF4-FFF2-40B4-BE49-F238E27FC236}">
                <a16:creationId xmlns:a16="http://schemas.microsoft.com/office/drawing/2014/main" id="{86C9DDF9-A987-485E-C56A-35784E4E1A31}"/>
              </a:ext>
            </a:extLst>
          </p:cNvPr>
          <p:cNvSpPr txBox="1"/>
          <p:nvPr/>
        </p:nvSpPr>
        <p:spPr>
          <a:xfrm>
            <a:off x="7568843" y="2589311"/>
            <a:ext cx="1017747" cy="307777"/>
          </a:xfrm>
          <a:prstGeom prst="rect">
            <a:avLst/>
          </a:prstGeom>
          <a:noFill/>
        </p:spPr>
        <p:txBody>
          <a:bodyPr wrap="square" rtlCol="0">
            <a:spAutoFit/>
          </a:bodyPr>
          <a:lstStyle/>
          <a:p>
            <a:r>
              <a:rPr lang="en-US" sz="1400" dirty="0"/>
              <a:t>Mid Offset</a:t>
            </a:r>
          </a:p>
        </p:txBody>
      </p:sp>
      <p:sp>
        <p:nvSpPr>
          <p:cNvPr id="27" name="TextBox 26">
            <a:extLst>
              <a:ext uri="{FF2B5EF4-FFF2-40B4-BE49-F238E27FC236}">
                <a16:creationId xmlns:a16="http://schemas.microsoft.com/office/drawing/2014/main" id="{BA0367B2-A252-350D-FEF8-CFDE117E8541}"/>
              </a:ext>
            </a:extLst>
          </p:cNvPr>
          <p:cNvSpPr txBox="1"/>
          <p:nvPr/>
        </p:nvSpPr>
        <p:spPr>
          <a:xfrm>
            <a:off x="7568845" y="2931390"/>
            <a:ext cx="876817" cy="307777"/>
          </a:xfrm>
          <a:prstGeom prst="rect">
            <a:avLst/>
          </a:prstGeom>
          <a:noFill/>
        </p:spPr>
        <p:txBody>
          <a:bodyPr wrap="square" rtlCol="0">
            <a:spAutoFit/>
          </a:bodyPr>
          <a:lstStyle/>
          <a:p>
            <a:r>
              <a:rPr lang="en-US" sz="1400" dirty="0"/>
              <a:t>Extreme</a:t>
            </a:r>
          </a:p>
        </p:txBody>
      </p:sp>
      <p:sp>
        <p:nvSpPr>
          <p:cNvPr id="28" name="TextBox 27">
            <a:extLst>
              <a:ext uri="{FF2B5EF4-FFF2-40B4-BE49-F238E27FC236}">
                <a16:creationId xmlns:a16="http://schemas.microsoft.com/office/drawing/2014/main" id="{9E99BECA-7C19-D8B5-46DA-F8C28B4E846D}"/>
              </a:ext>
            </a:extLst>
          </p:cNvPr>
          <p:cNvSpPr txBox="1"/>
          <p:nvPr/>
        </p:nvSpPr>
        <p:spPr>
          <a:xfrm>
            <a:off x="7568844" y="3243875"/>
            <a:ext cx="1017746" cy="307777"/>
          </a:xfrm>
          <a:prstGeom prst="rect">
            <a:avLst/>
          </a:prstGeom>
          <a:noFill/>
        </p:spPr>
        <p:txBody>
          <a:bodyPr wrap="square" rtlCol="0">
            <a:spAutoFit/>
          </a:bodyPr>
          <a:lstStyle/>
          <a:p>
            <a:r>
              <a:rPr lang="en-US" sz="1400" dirty="0"/>
              <a:t>Low Offset</a:t>
            </a:r>
          </a:p>
        </p:txBody>
      </p:sp>
    </p:spTree>
    <p:extLst>
      <p:ext uri="{BB962C8B-B14F-4D97-AF65-F5344CB8AC3E}">
        <p14:creationId xmlns:p14="http://schemas.microsoft.com/office/powerpoint/2010/main" val="1814528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BFE921F-D43F-CD5A-BE7D-D5715A6DD4AA}"/>
              </a:ext>
            </a:extLst>
          </p:cNvPr>
          <p:cNvPicPr>
            <a:picLocks noChangeAspect="1"/>
          </p:cNvPicPr>
          <p:nvPr/>
        </p:nvPicPr>
        <p:blipFill>
          <a:blip r:embed="rId2"/>
          <a:srcRect/>
          <a:stretch/>
        </p:blipFill>
        <p:spPr>
          <a:xfrm>
            <a:off x="965555" y="0"/>
            <a:ext cx="7212889" cy="5486400"/>
          </a:xfrm>
          <a:prstGeom prst="rect">
            <a:avLst/>
          </a:prstGeom>
        </p:spPr>
      </p:pic>
      <p:sp>
        <p:nvSpPr>
          <p:cNvPr id="4" name="TextBox 3">
            <a:extLst>
              <a:ext uri="{FF2B5EF4-FFF2-40B4-BE49-F238E27FC236}">
                <a16:creationId xmlns:a16="http://schemas.microsoft.com/office/drawing/2014/main" id="{1D231B44-0167-BEE4-93E4-FAC8E3241336}"/>
              </a:ext>
            </a:extLst>
          </p:cNvPr>
          <p:cNvSpPr txBox="1"/>
          <p:nvPr/>
        </p:nvSpPr>
        <p:spPr>
          <a:xfrm>
            <a:off x="126568" y="5315252"/>
            <a:ext cx="8804490" cy="1477328"/>
          </a:xfrm>
          <a:prstGeom prst="rect">
            <a:avLst/>
          </a:prstGeom>
          <a:noFill/>
        </p:spPr>
        <p:txBody>
          <a:bodyPr wrap="square" rtlCol="0">
            <a:spAutoFit/>
          </a:bodyPr>
          <a:lstStyle/>
          <a:p>
            <a:r>
              <a:rPr lang="en-US" dirty="0"/>
              <a:t>This figure magnifies a 400-second portion of the data from the previous plot; as listed in the table on the next slide, the points are separated by values in the Level 1 Secondary files and coded (colors, symbols) in this plot accordingly.  Arrows indicate data where Nominal and Elevated mode flags are present for points at the end of sequences of points of the other type, and for some reason all Mid Offset points have Extreme flags.</a:t>
            </a:r>
          </a:p>
        </p:txBody>
      </p:sp>
      <p:cxnSp>
        <p:nvCxnSpPr>
          <p:cNvPr id="30" name="Straight Arrow Connector 29">
            <a:extLst>
              <a:ext uri="{FF2B5EF4-FFF2-40B4-BE49-F238E27FC236}">
                <a16:creationId xmlns:a16="http://schemas.microsoft.com/office/drawing/2014/main" id="{2A5F7565-D9FF-54E9-077A-0C92D286632D}"/>
              </a:ext>
            </a:extLst>
          </p:cNvPr>
          <p:cNvCxnSpPr/>
          <p:nvPr/>
        </p:nvCxnSpPr>
        <p:spPr>
          <a:xfrm flipH="1">
            <a:off x="5379929" y="1808667"/>
            <a:ext cx="275572" cy="144649"/>
          </a:xfrm>
          <a:prstGeom prst="straightConnector1">
            <a:avLst/>
          </a:prstGeom>
          <a:ln w="1270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31" name="Straight Arrow Connector 30">
            <a:extLst>
              <a:ext uri="{FF2B5EF4-FFF2-40B4-BE49-F238E27FC236}">
                <a16:creationId xmlns:a16="http://schemas.microsoft.com/office/drawing/2014/main" id="{980ABE6D-C80E-DD1B-AFB8-4F7E4057CFEA}"/>
              </a:ext>
            </a:extLst>
          </p:cNvPr>
          <p:cNvCxnSpPr/>
          <p:nvPr/>
        </p:nvCxnSpPr>
        <p:spPr>
          <a:xfrm flipH="1">
            <a:off x="6553200" y="1808667"/>
            <a:ext cx="275572" cy="144649"/>
          </a:xfrm>
          <a:prstGeom prst="straightConnector1">
            <a:avLst/>
          </a:prstGeom>
          <a:ln w="1270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32" name="Straight Arrow Connector 31">
            <a:extLst>
              <a:ext uri="{FF2B5EF4-FFF2-40B4-BE49-F238E27FC236}">
                <a16:creationId xmlns:a16="http://schemas.microsoft.com/office/drawing/2014/main" id="{C803C15F-5CE9-7925-CA29-6E10D9709A98}"/>
              </a:ext>
            </a:extLst>
          </p:cNvPr>
          <p:cNvCxnSpPr>
            <a:cxnSpLocks/>
          </p:cNvCxnSpPr>
          <p:nvPr/>
        </p:nvCxnSpPr>
        <p:spPr>
          <a:xfrm flipH="1" flipV="1">
            <a:off x="6304767" y="2277649"/>
            <a:ext cx="302712" cy="183715"/>
          </a:xfrm>
          <a:prstGeom prst="straightConnector1">
            <a:avLst/>
          </a:prstGeom>
          <a:ln w="12700">
            <a:solidFill>
              <a:schemeClr val="tx1"/>
            </a:solidFill>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0947168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45356AC8-7534-25F7-C0D2-FB8F8F8633ED}"/>
              </a:ext>
            </a:extLst>
          </p:cNvPr>
          <p:cNvGraphicFramePr>
            <a:graphicFrameLocks noGrp="1"/>
          </p:cNvGraphicFramePr>
          <p:nvPr>
            <p:extLst>
              <p:ext uri="{D42A27DB-BD31-4B8C-83A1-F6EECF244321}">
                <p14:modId xmlns:p14="http://schemas.microsoft.com/office/powerpoint/2010/main" val="1458127681"/>
              </p:ext>
            </p:extLst>
          </p:nvPr>
        </p:nvGraphicFramePr>
        <p:xfrm>
          <a:off x="212942" y="187891"/>
          <a:ext cx="8749433" cy="3090728"/>
        </p:xfrm>
        <a:graphic>
          <a:graphicData uri="http://schemas.openxmlformats.org/drawingml/2006/table">
            <a:tbl>
              <a:tblPr firstRow="1" bandRow="1">
                <a:tableStyleId>{5C22544A-7EE6-4342-B048-85BDC9FD1C3A}</a:tableStyleId>
              </a:tblPr>
              <a:tblGrid>
                <a:gridCol w="1249919">
                  <a:extLst>
                    <a:ext uri="{9D8B030D-6E8A-4147-A177-3AD203B41FA5}">
                      <a16:colId xmlns:a16="http://schemas.microsoft.com/office/drawing/2014/main" val="2630474917"/>
                    </a:ext>
                  </a:extLst>
                </a:gridCol>
                <a:gridCol w="1249919">
                  <a:extLst>
                    <a:ext uri="{9D8B030D-6E8A-4147-A177-3AD203B41FA5}">
                      <a16:colId xmlns:a16="http://schemas.microsoft.com/office/drawing/2014/main" val="1484095788"/>
                    </a:ext>
                  </a:extLst>
                </a:gridCol>
                <a:gridCol w="1249919">
                  <a:extLst>
                    <a:ext uri="{9D8B030D-6E8A-4147-A177-3AD203B41FA5}">
                      <a16:colId xmlns:a16="http://schemas.microsoft.com/office/drawing/2014/main" val="2472741736"/>
                    </a:ext>
                  </a:extLst>
                </a:gridCol>
                <a:gridCol w="1249919">
                  <a:extLst>
                    <a:ext uri="{9D8B030D-6E8A-4147-A177-3AD203B41FA5}">
                      <a16:colId xmlns:a16="http://schemas.microsoft.com/office/drawing/2014/main" val="1609488855"/>
                    </a:ext>
                  </a:extLst>
                </a:gridCol>
                <a:gridCol w="1249919">
                  <a:extLst>
                    <a:ext uri="{9D8B030D-6E8A-4147-A177-3AD203B41FA5}">
                      <a16:colId xmlns:a16="http://schemas.microsoft.com/office/drawing/2014/main" val="3539899262"/>
                    </a:ext>
                  </a:extLst>
                </a:gridCol>
                <a:gridCol w="1249919">
                  <a:extLst>
                    <a:ext uri="{9D8B030D-6E8A-4147-A177-3AD203B41FA5}">
                      <a16:colId xmlns:a16="http://schemas.microsoft.com/office/drawing/2014/main" val="2981332778"/>
                    </a:ext>
                  </a:extLst>
                </a:gridCol>
                <a:gridCol w="1249919">
                  <a:extLst>
                    <a:ext uri="{9D8B030D-6E8A-4147-A177-3AD203B41FA5}">
                      <a16:colId xmlns:a16="http://schemas.microsoft.com/office/drawing/2014/main" val="555704436"/>
                    </a:ext>
                  </a:extLst>
                </a:gridCol>
              </a:tblGrid>
              <a:tr h="612662">
                <a:tc>
                  <a:txBody>
                    <a:bodyPr/>
                    <a:lstStyle/>
                    <a:p>
                      <a:endParaRPr lang="en-US" dirty="0"/>
                    </a:p>
                  </a:txBody>
                  <a:tcPr/>
                </a:tc>
                <a:tc>
                  <a:txBody>
                    <a:bodyPr/>
                    <a:lstStyle/>
                    <a:p>
                      <a:r>
                        <a:rPr lang="en-US" dirty="0"/>
                        <a:t>Nominal</a:t>
                      </a:r>
                    </a:p>
                  </a:txBody>
                  <a:tcPr/>
                </a:tc>
                <a:tc>
                  <a:txBody>
                    <a:bodyPr/>
                    <a:lstStyle/>
                    <a:p>
                      <a:r>
                        <a:rPr lang="en-US" dirty="0"/>
                        <a:t>Elevated</a:t>
                      </a:r>
                    </a:p>
                  </a:txBody>
                  <a:tcPr/>
                </a:tc>
                <a:tc>
                  <a:txBody>
                    <a:bodyPr/>
                    <a:lstStyle/>
                    <a:p>
                      <a:r>
                        <a:rPr lang="en-US" dirty="0"/>
                        <a:t>Extreme</a:t>
                      </a:r>
                    </a:p>
                  </a:txBody>
                  <a:tcPr/>
                </a:tc>
                <a:tc>
                  <a:txBody>
                    <a:bodyPr/>
                    <a:lstStyle/>
                    <a:p>
                      <a:r>
                        <a:rPr lang="en-US" dirty="0"/>
                        <a:t>Low Offset</a:t>
                      </a:r>
                    </a:p>
                  </a:txBody>
                  <a:tcPr/>
                </a:tc>
                <a:tc>
                  <a:txBody>
                    <a:bodyPr/>
                    <a:lstStyle/>
                    <a:p>
                      <a:r>
                        <a:rPr lang="en-US" dirty="0"/>
                        <a:t>Mid Offset</a:t>
                      </a:r>
                    </a:p>
                  </a:txBody>
                  <a:tcPr/>
                </a:tc>
                <a:tc>
                  <a:txBody>
                    <a:bodyPr/>
                    <a:lstStyle/>
                    <a:p>
                      <a:r>
                        <a:rPr lang="en-US" dirty="0"/>
                        <a:t>High Offset</a:t>
                      </a:r>
                    </a:p>
                  </a:txBody>
                  <a:tcPr/>
                </a:tc>
                <a:extLst>
                  <a:ext uri="{0D108BD9-81ED-4DB2-BD59-A6C34878D82A}">
                    <a16:rowId xmlns:a16="http://schemas.microsoft.com/office/drawing/2014/main" val="1671909687"/>
                  </a:ext>
                </a:extLst>
              </a:tr>
              <a:tr h="612662">
                <a:tc>
                  <a:txBody>
                    <a:bodyPr/>
                    <a:lstStyle/>
                    <a:p>
                      <a:r>
                        <a:rPr lang="en-US" dirty="0" err="1"/>
                        <a:t>DiscThin</a:t>
                      </a:r>
                      <a:endParaRPr lang="en-US" dirty="0"/>
                    </a:p>
                  </a:txBody>
                  <a:tcPr/>
                </a:tc>
                <a:tc>
                  <a:txBody>
                    <a:bodyPr/>
                    <a:lstStyle/>
                    <a:p>
                      <a:r>
                        <a:rPr lang="en-US" dirty="0"/>
                        <a:t>72</a:t>
                      </a:r>
                    </a:p>
                  </a:txBody>
                  <a:tcPr/>
                </a:tc>
                <a:tc>
                  <a:txBody>
                    <a:bodyPr/>
                    <a:lstStyle/>
                    <a:p>
                      <a:r>
                        <a:rPr lang="en-US" dirty="0"/>
                        <a:t>72</a:t>
                      </a:r>
                    </a:p>
                  </a:txBody>
                  <a:tcPr/>
                </a:tc>
                <a:tc>
                  <a:txBody>
                    <a:bodyPr/>
                    <a:lstStyle/>
                    <a:p>
                      <a:r>
                        <a:rPr lang="en-US" dirty="0"/>
                        <a:t>80</a:t>
                      </a:r>
                    </a:p>
                  </a:txBody>
                  <a:tcPr/>
                </a:tc>
                <a:tc>
                  <a:txBody>
                    <a:bodyPr/>
                    <a:lstStyle/>
                    <a:p>
                      <a:r>
                        <a:rPr lang="en-US" dirty="0"/>
                        <a:t>80</a:t>
                      </a:r>
                    </a:p>
                  </a:txBody>
                  <a:tcPr/>
                </a:tc>
                <a:tc>
                  <a:txBody>
                    <a:bodyPr/>
                    <a:lstStyle/>
                    <a:p>
                      <a:r>
                        <a:rPr lang="en-US" dirty="0"/>
                        <a:t>80</a:t>
                      </a:r>
                    </a:p>
                  </a:txBody>
                  <a:tcPr/>
                </a:tc>
                <a:tc>
                  <a:txBody>
                    <a:bodyPr/>
                    <a:lstStyle/>
                    <a:p>
                      <a:r>
                        <a:rPr lang="en-US" dirty="0"/>
                        <a:t>72</a:t>
                      </a:r>
                    </a:p>
                  </a:txBody>
                  <a:tcPr/>
                </a:tc>
                <a:extLst>
                  <a:ext uri="{0D108BD9-81ED-4DB2-BD59-A6C34878D82A}">
                    <a16:rowId xmlns:a16="http://schemas.microsoft.com/office/drawing/2014/main" val="2817458337"/>
                  </a:ext>
                </a:extLst>
              </a:tr>
              <a:tr h="612662">
                <a:tc>
                  <a:txBody>
                    <a:bodyPr/>
                    <a:lstStyle/>
                    <a:p>
                      <a:r>
                        <a:rPr lang="en-US" dirty="0" err="1"/>
                        <a:t>DiscThick</a:t>
                      </a:r>
                      <a:endParaRPr lang="en-US" dirty="0"/>
                    </a:p>
                  </a:txBody>
                  <a:tcPr/>
                </a:tc>
                <a:tc>
                  <a:txBody>
                    <a:bodyPr/>
                    <a:lstStyle/>
                    <a:p>
                      <a:r>
                        <a:rPr lang="en-US" dirty="0"/>
                        <a:t>72</a:t>
                      </a:r>
                    </a:p>
                  </a:txBody>
                  <a:tcPr/>
                </a:tc>
                <a:tc>
                  <a:txBody>
                    <a:bodyPr/>
                    <a:lstStyle/>
                    <a:p>
                      <a:r>
                        <a:rPr lang="en-US" dirty="0"/>
                        <a:t>72</a:t>
                      </a:r>
                    </a:p>
                  </a:txBody>
                  <a:tcPr/>
                </a:tc>
                <a:tc>
                  <a:txBody>
                    <a:bodyPr/>
                    <a:lstStyle/>
                    <a:p>
                      <a:r>
                        <a:rPr lang="en-US" dirty="0"/>
                        <a:t>72</a:t>
                      </a:r>
                    </a:p>
                  </a:txBody>
                  <a:tcPr/>
                </a:tc>
                <a:tc>
                  <a:txBody>
                    <a:bodyPr/>
                    <a:lstStyle/>
                    <a:p>
                      <a:r>
                        <a:rPr lang="en-US" dirty="0"/>
                        <a:t>72</a:t>
                      </a:r>
                    </a:p>
                  </a:txBody>
                  <a:tcPr/>
                </a:tc>
                <a:tc>
                  <a:txBody>
                    <a:bodyPr/>
                    <a:lstStyle/>
                    <a:p>
                      <a:r>
                        <a:rPr lang="en-US" dirty="0"/>
                        <a:t>72</a:t>
                      </a:r>
                    </a:p>
                  </a:txBody>
                  <a:tcPr/>
                </a:tc>
                <a:tc>
                  <a:txBody>
                    <a:bodyPr/>
                    <a:lstStyle/>
                    <a:p>
                      <a:r>
                        <a:rPr lang="en-US" dirty="0"/>
                        <a:t>72</a:t>
                      </a:r>
                    </a:p>
                  </a:txBody>
                  <a:tcPr/>
                </a:tc>
                <a:extLst>
                  <a:ext uri="{0D108BD9-81ED-4DB2-BD59-A6C34878D82A}">
                    <a16:rowId xmlns:a16="http://schemas.microsoft.com/office/drawing/2014/main" val="4257826404"/>
                  </a:ext>
                </a:extLst>
              </a:tr>
              <a:tr h="612662">
                <a:tc>
                  <a:txBody>
                    <a:bodyPr/>
                    <a:lstStyle/>
                    <a:p>
                      <a:r>
                        <a:rPr lang="en-US" dirty="0"/>
                        <a:t>Mask[0]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effectLst/>
                          <a:latin typeface="+mn-lt"/>
                          <a:ea typeface="+mn-ea"/>
                          <a:cs typeface="+mn-cs"/>
                        </a:rPr>
                        <a:t>4294967295</a:t>
                      </a:r>
                    </a:p>
                    <a:p>
                      <a:r>
                        <a:rPr lang="en-US" sz="1400" dirty="0"/>
                        <a:t>0xFFFFFFFF</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effectLst/>
                          <a:latin typeface="+mn-lt"/>
                          <a:ea typeface="+mn-ea"/>
                          <a:cs typeface="+mn-cs"/>
                        </a:rPr>
                        <a:t>4294967294</a:t>
                      </a:r>
                    </a:p>
                    <a:p>
                      <a:r>
                        <a:rPr lang="en-US" sz="1400" dirty="0"/>
                        <a:t>0xFFFFFFFE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effectLst/>
                          <a:latin typeface="+mn-lt"/>
                          <a:ea typeface="+mn-ea"/>
                          <a:cs typeface="+mn-cs"/>
                        </a:rPr>
                        <a:t>858993458</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effectLst/>
                          <a:latin typeface="+mn-lt"/>
                          <a:ea typeface="+mn-ea"/>
                          <a:cs typeface="+mn-cs"/>
                        </a:rPr>
                        <a:t>0x33333332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effectLst/>
                          <a:latin typeface="+mn-lt"/>
                          <a:ea typeface="+mn-ea"/>
                          <a:cs typeface="+mn-cs"/>
                        </a:rPr>
                        <a:t>4294967295</a:t>
                      </a:r>
                    </a:p>
                    <a:p>
                      <a:r>
                        <a:rPr lang="en-US" sz="1400" dirty="0"/>
                        <a:t>0xFFFFFFFF</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effectLst/>
                          <a:latin typeface="+mn-lt"/>
                          <a:ea typeface="+mn-ea"/>
                          <a:cs typeface="+mn-cs"/>
                        </a:rPr>
                        <a:t>858993458</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effectLst/>
                          <a:latin typeface="+mn-lt"/>
                          <a:ea typeface="+mn-ea"/>
                          <a:cs typeface="+mn-cs"/>
                        </a:rPr>
                        <a:t>0x33333332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effectLst/>
                          <a:latin typeface="+mn-lt"/>
                          <a:ea typeface="+mn-ea"/>
                          <a:cs typeface="+mn-cs"/>
                        </a:rPr>
                        <a:t>858993458</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effectLst/>
                          <a:latin typeface="+mn-lt"/>
                          <a:ea typeface="+mn-ea"/>
                          <a:cs typeface="+mn-cs"/>
                        </a:rPr>
                        <a:t>0x33333332</a:t>
                      </a:r>
                    </a:p>
                  </a:txBody>
                  <a:tcPr/>
                </a:tc>
                <a:extLst>
                  <a:ext uri="{0D108BD9-81ED-4DB2-BD59-A6C34878D82A}">
                    <a16:rowId xmlns:a16="http://schemas.microsoft.com/office/drawing/2014/main" val="249135341"/>
                  </a:ext>
                </a:extLst>
              </a:tr>
              <a:tr h="612662">
                <a:tc>
                  <a:txBody>
                    <a:bodyPr/>
                    <a:lstStyle/>
                    <a:p>
                      <a:r>
                        <a:rPr lang="en-US" dirty="0"/>
                        <a:t>Mask[1]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effectLst/>
                          <a:latin typeface="+mn-lt"/>
                          <a:ea typeface="+mn-ea"/>
                          <a:cs typeface="+mn-cs"/>
                        </a:rPr>
                        <a:t>4294967295</a:t>
                      </a:r>
                    </a:p>
                    <a:p>
                      <a:r>
                        <a:rPr lang="en-US" sz="1400" dirty="0"/>
                        <a:t>0xFFFFFFFF</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effectLst/>
                          <a:latin typeface="+mn-lt"/>
                          <a:ea typeface="+mn-ea"/>
                          <a:cs typeface="+mn-cs"/>
                        </a:rPr>
                        <a:t>4294901481</a:t>
                      </a:r>
                    </a:p>
                    <a:p>
                      <a:r>
                        <a:rPr lang="en-US" sz="1400" dirty="0"/>
                        <a:t>0xFFFEFEE9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effectLst/>
                          <a:latin typeface="+mn-lt"/>
                          <a:ea typeface="+mn-ea"/>
                          <a:cs typeface="+mn-cs"/>
                        </a:rPr>
                        <a:t>858927649</a:t>
                      </a:r>
                    </a:p>
                    <a:p>
                      <a:r>
                        <a:rPr lang="en-US" sz="1400" dirty="0"/>
                        <a:t>0x33323221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effectLst/>
                          <a:latin typeface="+mn-lt"/>
                          <a:ea typeface="+mn-ea"/>
                          <a:cs typeface="+mn-cs"/>
                        </a:rPr>
                        <a:t>4294967295</a:t>
                      </a:r>
                    </a:p>
                    <a:p>
                      <a:r>
                        <a:rPr lang="en-US" sz="1400" dirty="0"/>
                        <a:t>0xFFFFFFFF</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effectLst/>
                          <a:latin typeface="+mn-lt"/>
                          <a:ea typeface="+mn-ea"/>
                          <a:cs typeface="+mn-cs"/>
                        </a:rPr>
                        <a:t>858927649</a:t>
                      </a:r>
                    </a:p>
                    <a:p>
                      <a:r>
                        <a:rPr lang="en-US" sz="1400" dirty="0"/>
                        <a:t>0x33323221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effectLst/>
                          <a:latin typeface="+mn-lt"/>
                          <a:ea typeface="+mn-ea"/>
                          <a:cs typeface="+mn-cs"/>
                        </a:rPr>
                        <a:t>858927649</a:t>
                      </a:r>
                    </a:p>
                    <a:p>
                      <a:r>
                        <a:rPr lang="en-US" sz="1400" dirty="0"/>
                        <a:t>0x33323221</a:t>
                      </a:r>
                    </a:p>
                  </a:txBody>
                  <a:tcPr/>
                </a:tc>
                <a:extLst>
                  <a:ext uri="{0D108BD9-81ED-4DB2-BD59-A6C34878D82A}">
                    <a16:rowId xmlns:a16="http://schemas.microsoft.com/office/drawing/2014/main" val="3500307221"/>
                  </a:ext>
                </a:extLst>
              </a:tr>
            </a:tbl>
          </a:graphicData>
        </a:graphic>
      </p:graphicFrame>
      <p:sp>
        <p:nvSpPr>
          <p:cNvPr id="3" name="TextBox 2">
            <a:extLst>
              <a:ext uri="{FF2B5EF4-FFF2-40B4-BE49-F238E27FC236}">
                <a16:creationId xmlns:a16="http://schemas.microsoft.com/office/drawing/2014/main" id="{1B715ECE-4099-D97A-A5A8-4AD4372254F1}"/>
              </a:ext>
            </a:extLst>
          </p:cNvPr>
          <p:cNvSpPr txBox="1"/>
          <p:nvPr/>
        </p:nvSpPr>
        <p:spPr>
          <a:xfrm>
            <a:off x="425885" y="3391422"/>
            <a:ext cx="8273441" cy="3416320"/>
          </a:xfrm>
          <a:prstGeom prst="rect">
            <a:avLst/>
          </a:prstGeom>
          <a:noFill/>
        </p:spPr>
        <p:txBody>
          <a:bodyPr wrap="square" rtlCol="0">
            <a:spAutoFit/>
          </a:bodyPr>
          <a:lstStyle/>
          <a:p>
            <a:r>
              <a:rPr lang="en-US" dirty="0"/>
              <a:t>These are the values from the Level 1 Secondary data files that, for the most part, correspond to the different data traces on the previous two plots.  (Mask values are given in decimal and hexadecimal.)  As noted, when the Nominal and Elevated modes are alternating, for some reason the last point of a sequence in one trace has the values characteristic of the other mode, while the Mid Offset trace has values that are not distinguishable from those in Extreme mode.  </a:t>
            </a:r>
            <a:r>
              <a:rPr lang="en-US" dirty="0">
                <a:solidFill>
                  <a:srgbClr val="FF0000"/>
                </a:solidFill>
              </a:rPr>
              <a:t>Note added June 12, 2024: during some SEP events those modes that have </a:t>
            </a:r>
            <a:r>
              <a:rPr lang="en-US" dirty="0" err="1">
                <a:solidFill>
                  <a:srgbClr val="FF0000"/>
                </a:solidFill>
              </a:rPr>
              <a:t>DiscThin</a:t>
            </a:r>
            <a:r>
              <a:rPr lang="en-US" dirty="0">
                <a:solidFill>
                  <a:srgbClr val="FF0000"/>
                </a:solidFill>
              </a:rPr>
              <a:t> and/or </a:t>
            </a:r>
            <a:r>
              <a:rPr lang="en-US" dirty="0" err="1">
                <a:solidFill>
                  <a:srgbClr val="FF0000"/>
                </a:solidFill>
              </a:rPr>
              <a:t>DiscThick</a:t>
            </a:r>
            <a:r>
              <a:rPr lang="en-US" dirty="0">
                <a:solidFill>
                  <a:srgbClr val="FF0000"/>
                </a:solidFill>
              </a:rPr>
              <a:t> values of 72 can have them replaced by 71 (if two 72s are in the table above, they are always replaced by two 71s, never leaving one of each).  The normal mode during quiet times has both set to 71, which amounts to the same modification of Nominal mode in the table.  This small difference in discriminator thresholds should make no discernible difference in the data (direct events) itself.</a:t>
            </a:r>
          </a:p>
        </p:txBody>
      </p:sp>
    </p:spTree>
    <p:extLst>
      <p:ext uri="{BB962C8B-B14F-4D97-AF65-F5344CB8AC3E}">
        <p14:creationId xmlns:p14="http://schemas.microsoft.com/office/powerpoint/2010/main" val="3797421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E7C454E-7587-C12F-01A5-69892448ABF6}"/>
              </a:ext>
            </a:extLst>
          </p:cNvPr>
          <p:cNvSpPr>
            <a:spLocks noGrp="1"/>
          </p:cNvSpPr>
          <p:nvPr>
            <p:ph idx="1"/>
          </p:nvPr>
        </p:nvSpPr>
        <p:spPr>
          <a:xfrm>
            <a:off x="628650" y="140873"/>
            <a:ext cx="7886700" cy="6635708"/>
          </a:xfrm>
        </p:spPr>
        <p:txBody>
          <a:bodyPr>
            <a:normAutofit/>
          </a:bodyPr>
          <a:lstStyle/>
          <a:p>
            <a:r>
              <a:rPr lang="en-US" dirty="0"/>
              <a:t>The information in the Level 1 Secondary files can also be used to flag times of calibration, and other non-nominal operating modes.</a:t>
            </a:r>
          </a:p>
          <a:p>
            <a:r>
              <a:rPr lang="en-US" dirty="0"/>
              <a:t>The </a:t>
            </a:r>
            <a:r>
              <a:rPr lang="en-US" dirty="0" err="1"/>
              <a:t>CalLow</a:t>
            </a:r>
            <a:r>
              <a:rPr lang="en-US" dirty="0"/>
              <a:t>, </a:t>
            </a:r>
            <a:r>
              <a:rPr lang="en-US" dirty="0" err="1"/>
              <a:t>CalHigh</a:t>
            </a:r>
            <a:r>
              <a:rPr lang="en-US" dirty="0"/>
              <a:t>, and </a:t>
            </a:r>
            <a:r>
              <a:rPr lang="en-US" dirty="0" err="1"/>
              <a:t>CalRate</a:t>
            </a:r>
            <a:r>
              <a:rPr lang="en-US" dirty="0"/>
              <a:t> flags are zero during normal or SEP operations; if any of these is nonzero, the Valid Events rate jumps around (not shown) in a way that I have previously used to find calibration-mode times by inspection.</a:t>
            </a:r>
          </a:p>
          <a:p>
            <a:r>
              <a:rPr lang="en-US" dirty="0"/>
              <a:t>If the </a:t>
            </a:r>
            <a:r>
              <a:rPr lang="en-US" dirty="0" err="1"/>
              <a:t>DiscThin</a:t>
            </a:r>
            <a:r>
              <a:rPr lang="en-US" dirty="0"/>
              <a:t>, </a:t>
            </a:r>
            <a:r>
              <a:rPr lang="en-US" dirty="0" err="1"/>
              <a:t>DiscThick</a:t>
            </a:r>
            <a:r>
              <a:rPr lang="en-US" dirty="0"/>
              <a:t>, and Mask[0,1] values are not among the values on slide 4, this also indicates other than normal (or SEP) operation.</a:t>
            </a:r>
          </a:p>
          <a:p>
            <a:r>
              <a:rPr lang="en-US" dirty="0"/>
              <a:t>Normal mode doesn’t start until late on day 177 of 2009, so the very earliest mission data must be sorted by hand.  After that, though, we can scrub data for normal or SEP modes very well using data in the Level 1 Secondary files.</a:t>
            </a:r>
          </a:p>
        </p:txBody>
      </p:sp>
    </p:spTree>
    <p:extLst>
      <p:ext uri="{BB962C8B-B14F-4D97-AF65-F5344CB8AC3E}">
        <p14:creationId xmlns:p14="http://schemas.microsoft.com/office/powerpoint/2010/main" val="11895899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901ED1-7188-A38C-A6CC-DD5CF5D7E6F0}"/>
              </a:ext>
            </a:extLst>
          </p:cNvPr>
          <p:cNvSpPr>
            <a:spLocks noGrp="1"/>
          </p:cNvSpPr>
          <p:nvPr>
            <p:ph type="title"/>
          </p:nvPr>
        </p:nvSpPr>
        <p:spPr/>
        <p:txBody>
          <a:bodyPr/>
          <a:lstStyle/>
          <a:p>
            <a:r>
              <a:rPr lang="en-US" dirty="0">
                <a:solidFill>
                  <a:srgbClr val="FF0000"/>
                </a:solidFill>
              </a:rPr>
              <a:t>Summary</a:t>
            </a:r>
          </a:p>
        </p:txBody>
      </p:sp>
      <p:sp>
        <p:nvSpPr>
          <p:cNvPr id="3" name="Content Placeholder 2">
            <a:extLst>
              <a:ext uri="{FF2B5EF4-FFF2-40B4-BE49-F238E27FC236}">
                <a16:creationId xmlns:a16="http://schemas.microsoft.com/office/drawing/2014/main" id="{FD6F9197-4F40-658E-3284-C16BF8F6CCB6}"/>
              </a:ext>
            </a:extLst>
          </p:cNvPr>
          <p:cNvSpPr>
            <a:spLocks noGrp="1"/>
          </p:cNvSpPr>
          <p:nvPr>
            <p:ph idx="1"/>
          </p:nvPr>
        </p:nvSpPr>
        <p:spPr/>
        <p:txBody>
          <a:bodyPr>
            <a:normAutofit fontScale="92500" lnSpcReduction="10000"/>
          </a:bodyPr>
          <a:lstStyle/>
          <a:p>
            <a:r>
              <a:rPr lang="en-US" dirty="0">
                <a:solidFill>
                  <a:srgbClr val="FF0000"/>
                </a:solidFill>
              </a:rPr>
              <a:t>Invalid or calibration data is indicated by nonzero values of </a:t>
            </a:r>
            <a:r>
              <a:rPr lang="en-US" dirty="0" err="1">
                <a:solidFill>
                  <a:srgbClr val="FF0000"/>
                </a:solidFill>
              </a:rPr>
              <a:t>CalLow</a:t>
            </a:r>
            <a:r>
              <a:rPr lang="en-US" dirty="0">
                <a:solidFill>
                  <a:srgbClr val="FF0000"/>
                </a:solidFill>
              </a:rPr>
              <a:t>, </a:t>
            </a:r>
            <a:r>
              <a:rPr lang="en-US" dirty="0" err="1">
                <a:solidFill>
                  <a:srgbClr val="FF0000"/>
                </a:solidFill>
              </a:rPr>
              <a:t>CalHigh</a:t>
            </a:r>
            <a:r>
              <a:rPr lang="en-US" dirty="0">
                <a:solidFill>
                  <a:srgbClr val="FF0000"/>
                </a:solidFill>
              </a:rPr>
              <a:t>, and/or </a:t>
            </a:r>
            <a:r>
              <a:rPr lang="en-US" dirty="0" err="1">
                <a:solidFill>
                  <a:srgbClr val="FF0000"/>
                </a:solidFill>
              </a:rPr>
              <a:t>CalRate</a:t>
            </a:r>
            <a:r>
              <a:rPr lang="en-US" dirty="0">
                <a:solidFill>
                  <a:srgbClr val="FF0000"/>
                </a:solidFill>
              </a:rPr>
              <a:t>, or by combinations of values of </a:t>
            </a:r>
            <a:r>
              <a:rPr lang="en-US" dirty="0" err="1">
                <a:solidFill>
                  <a:srgbClr val="FF0000"/>
                </a:solidFill>
              </a:rPr>
              <a:t>DiscThin</a:t>
            </a:r>
            <a:r>
              <a:rPr lang="en-US" dirty="0">
                <a:solidFill>
                  <a:srgbClr val="FF0000"/>
                </a:solidFill>
              </a:rPr>
              <a:t>, </a:t>
            </a:r>
            <a:r>
              <a:rPr lang="en-US" dirty="0" err="1">
                <a:solidFill>
                  <a:srgbClr val="FF0000"/>
                </a:solidFill>
              </a:rPr>
              <a:t>DiscThick</a:t>
            </a:r>
            <a:r>
              <a:rPr lang="en-US" dirty="0">
                <a:solidFill>
                  <a:srgbClr val="FF0000"/>
                </a:solidFill>
              </a:rPr>
              <a:t>, Mask[0], and/or Mask[1] that are not on slide 4.</a:t>
            </a:r>
          </a:p>
          <a:p>
            <a:r>
              <a:rPr lang="en-US" dirty="0">
                <a:solidFill>
                  <a:srgbClr val="FF0000"/>
                </a:solidFill>
              </a:rPr>
              <a:t>While the values in the table on slide 4 generally separate modes (nominal, elevated, extreme, or transitional) during SEP events, the data point right before or after a mode transition may be wrongly labeled, as indicated by a step in the valid-event count rate and exemplified by the plot on slide 3.</a:t>
            </a:r>
          </a:p>
          <a:p>
            <a:r>
              <a:rPr lang="en-US" dirty="0">
                <a:solidFill>
                  <a:srgbClr val="FF0000"/>
                </a:solidFill>
              </a:rPr>
              <a:t>This may also apply to the data point right before or after a transition between valid and invalid data.</a:t>
            </a:r>
          </a:p>
          <a:p>
            <a:endParaRPr lang="en-US" dirty="0">
              <a:solidFill>
                <a:srgbClr val="FF0000"/>
              </a:solidFill>
            </a:endParaRPr>
          </a:p>
        </p:txBody>
      </p:sp>
    </p:spTree>
    <p:extLst>
      <p:ext uri="{BB962C8B-B14F-4D97-AF65-F5344CB8AC3E}">
        <p14:creationId xmlns:p14="http://schemas.microsoft.com/office/powerpoint/2010/main" val="282900329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239</TotalTime>
  <Words>728</Words>
  <Application>Microsoft Macintosh PowerPoint</Application>
  <PresentationFormat>On-screen Show (4:3)</PresentationFormat>
  <Paragraphs>69</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Aptos</vt:lpstr>
      <vt:lpstr>Aptos Display</vt:lpstr>
      <vt:lpstr>Arial</vt:lpstr>
      <vt:lpstr>Office Theme</vt:lpstr>
      <vt:lpstr>Level 1 Secondary Data To Sort CRaTER Modes</vt:lpstr>
      <vt:lpstr>PowerPoint Presentation</vt:lpstr>
      <vt:lpstr>PowerPoint Presentation</vt:lpstr>
      <vt:lpstr>PowerPoint Presentation</vt:lpstr>
      <vt:lpstr>PowerPoint Presentation</vt:lpstr>
      <vt:lpstr>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Mark D Looper</dc:creator>
  <cp:lastModifiedBy>Mark D Looper</cp:lastModifiedBy>
  <cp:revision>7</cp:revision>
  <dcterms:created xsi:type="dcterms:W3CDTF">2024-06-07T07:01:34Z</dcterms:created>
  <dcterms:modified xsi:type="dcterms:W3CDTF">2024-06-12T23:39:00Z</dcterms:modified>
</cp:coreProperties>
</file>