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7"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7"/>
    <p:restoredTop sz="94689"/>
  </p:normalViewPr>
  <p:slideViewPr>
    <p:cSldViewPr snapToGrid="0">
      <p:cViewPr varScale="1">
        <p:scale>
          <a:sx n="203" d="100"/>
          <a:sy n="203" d="100"/>
        </p:scale>
        <p:origin x="4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8042ED-79AB-0044-9471-8FA6148CBD8F}" type="datetimeFigureOut">
              <a:rPr lang="en-US" smtClean="0"/>
              <a:t>6/6/24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370277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8042ED-79AB-0044-9471-8FA6148CBD8F}" type="datetimeFigureOut">
              <a:rPr lang="en-US" smtClean="0"/>
              <a:t>6/6/24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1841677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8042ED-79AB-0044-9471-8FA6148CBD8F}" type="datetimeFigureOut">
              <a:rPr lang="en-US" smtClean="0"/>
              <a:t>6/6/24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323438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8042ED-79AB-0044-9471-8FA6148CBD8F}" type="datetimeFigureOut">
              <a:rPr lang="en-US" smtClean="0"/>
              <a:t>6/6/24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328041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8042ED-79AB-0044-9471-8FA6148CBD8F}" type="datetimeFigureOut">
              <a:rPr lang="en-US" smtClean="0"/>
              <a:t>6/6/24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2617089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8042ED-79AB-0044-9471-8FA6148CBD8F}" type="datetimeFigureOut">
              <a:rPr lang="en-US" smtClean="0"/>
              <a:t>6/6/24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276878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8042ED-79AB-0044-9471-8FA6148CBD8F}" type="datetimeFigureOut">
              <a:rPr lang="en-US" smtClean="0"/>
              <a:t>6/6/24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55358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8042ED-79AB-0044-9471-8FA6148CBD8F}" type="datetimeFigureOut">
              <a:rPr lang="en-US" smtClean="0"/>
              <a:t>6/6/24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323894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042ED-79AB-0044-9471-8FA6148CBD8F}" type="datetimeFigureOut">
              <a:rPr lang="en-US" smtClean="0"/>
              <a:t>6/6/24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333751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8042ED-79AB-0044-9471-8FA6148CBD8F}" type="datetimeFigureOut">
              <a:rPr lang="en-US" smtClean="0"/>
              <a:t>6/6/24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223507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8042ED-79AB-0044-9471-8FA6148CBD8F}" type="datetimeFigureOut">
              <a:rPr lang="en-US" smtClean="0"/>
              <a:t>6/6/24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3ACE4-A45C-9740-BB12-12F4650FC720}" type="slidenum">
              <a:rPr lang="en-US" smtClean="0"/>
              <a:t>‹#›</a:t>
            </a:fld>
            <a:endParaRPr lang="en-US"/>
          </a:p>
        </p:txBody>
      </p:sp>
    </p:spTree>
    <p:extLst>
      <p:ext uri="{BB962C8B-B14F-4D97-AF65-F5344CB8AC3E}">
        <p14:creationId xmlns:p14="http://schemas.microsoft.com/office/powerpoint/2010/main" val="83243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E8042ED-79AB-0044-9471-8FA6148CBD8F}" type="datetimeFigureOut">
              <a:rPr lang="en-US" smtClean="0"/>
              <a:t>6/6/24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C3ACE4-A45C-9740-BB12-12F4650FC720}" type="slidenum">
              <a:rPr lang="en-US" smtClean="0"/>
              <a:t>‹#›</a:t>
            </a:fld>
            <a:endParaRPr lang="en-US"/>
          </a:p>
        </p:txBody>
      </p:sp>
    </p:spTree>
    <p:extLst>
      <p:ext uri="{BB962C8B-B14F-4D97-AF65-F5344CB8AC3E}">
        <p14:creationId xmlns:p14="http://schemas.microsoft.com/office/powerpoint/2010/main" val="1413955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0E3F0-AE0E-FF3D-2887-EDAD07889D9A}"/>
              </a:ext>
            </a:extLst>
          </p:cNvPr>
          <p:cNvSpPr>
            <a:spLocks noGrp="1"/>
          </p:cNvSpPr>
          <p:nvPr>
            <p:ph type="ctrTitle"/>
          </p:nvPr>
        </p:nvSpPr>
        <p:spPr/>
        <p:txBody>
          <a:bodyPr/>
          <a:lstStyle/>
          <a:p>
            <a:r>
              <a:rPr lang="en-US" dirty="0"/>
              <a:t>Level 1 Secondary Data</a:t>
            </a:r>
            <a:br>
              <a:rPr lang="en-US" dirty="0"/>
            </a:br>
            <a:r>
              <a:rPr lang="en-US" dirty="0"/>
              <a:t>To Sort CRaTER Modes</a:t>
            </a:r>
          </a:p>
        </p:txBody>
      </p:sp>
      <p:sp>
        <p:nvSpPr>
          <p:cNvPr id="3" name="Subtitle 2">
            <a:extLst>
              <a:ext uri="{FF2B5EF4-FFF2-40B4-BE49-F238E27FC236}">
                <a16:creationId xmlns:a16="http://schemas.microsoft.com/office/drawing/2014/main" id="{7E30861E-14A1-8786-F404-AD0842DD7262}"/>
              </a:ext>
            </a:extLst>
          </p:cNvPr>
          <p:cNvSpPr>
            <a:spLocks noGrp="1"/>
          </p:cNvSpPr>
          <p:nvPr>
            <p:ph type="subTitle" idx="1"/>
          </p:nvPr>
        </p:nvSpPr>
        <p:spPr/>
        <p:txBody>
          <a:bodyPr/>
          <a:lstStyle/>
          <a:p>
            <a:r>
              <a:rPr lang="en-US" dirty="0"/>
              <a:t>Mark D. Looper</a:t>
            </a:r>
          </a:p>
          <a:p>
            <a:r>
              <a:rPr lang="en-US" dirty="0"/>
              <a:t>June 6, 2024</a:t>
            </a:r>
          </a:p>
        </p:txBody>
      </p:sp>
    </p:spTree>
    <p:extLst>
      <p:ext uri="{BB962C8B-B14F-4D97-AF65-F5344CB8AC3E}">
        <p14:creationId xmlns:p14="http://schemas.microsoft.com/office/powerpoint/2010/main" val="196151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aph with red lines&#10;&#10;Description automatically generated">
            <a:extLst>
              <a:ext uri="{FF2B5EF4-FFF2-40B4-BE49-F238E27FC236}">
                <a16:creationId xmlns:a16="http://schemas.microsoft.com/office/drawing/2014/main" id="{FBFE921F-D43F-CD5A-BE7D-D5715A6DD4AA}"/>
              </a:ext>
            </a:extLst>
          </p:cNvPr>
          <p:cNvPicPr>
            <a:picLocks noChangeAspect="1"/>
          </p:cNvPicPr>
          <p:nvPr/>
        </p:nvPicPr>
        <p:blipFill>
          <a:blip r:embed="rId2"/>
          <a:stretch>
            <a:fillRect/>
          </a:stretch>
        </p:blipFill>
        <p:spPr>
          <a:xfrm>
            <a:off x="965555" y="0"/>
            <a:ext cx="7212890" cy="5486400"/>
          </a:xfrm>
          <a:prstGeom prst="rect">
            <a:avLst/>
          </a:prstGeom>
        </p:spPr>
      </p:pic>
      <p:sp>
        <p:nvSpPr>
          <p:cNvPr id="4" name="TextBox 3">
            <a:extLst>
              <a:ext uri="{FF2B5EF4-FFF2-40B4-BE49-F238E27FC236}">
                <a16:creationId xmlns:a16="http://schemas.microsoft.com/office/drawing/2014/main" id="{1D231B44-0167-BEE4-93E4-FAC8E3241336}"/>
              </a:ext>
            </a:extLst>
          </p:cNvPr>
          <p:cNvSpPr txBox="1"/>
          <p:nvPr/>
        </p:nvSpPr>
        <p:spPr>
          <a:xfrm>
            <a:off x="126568" y="5315252"/>
            <a:ext cx="8724372" cy="1477328"/>
          </a:xfrm>
          <a:prstGeom prst="rect">
            <a:avLst/>
          </a:prstGeom>
          <a:noFill/>
        </p:spPr>
        <p:txBody>
          <a:bodyPr wrap="square" rtlCol="0">
            <a:spAutoFit/>
          </a:bodyPr>
          <a:lstStyle/>
          <a:p>
            <a:r>
              <a:rPr lang="en-US" dirty="0"/>
              <a:t>Heretofore I have sorted CRaTER modes during large SEP events by eye; I was hoping to find clues in the Level 1 Secondary files that would let me do this automatically, and it almost but not quite worked.  The half dozen traces into which the valid events separate include the nominal, elevated, and extreme SEP modes, plus three offset “echoes” with fewer points; these appear to occur on transitions between the three main modes.</a:t>
            </a:r>
          </a:p>
        </p:txBody>
      </p:sp>
      <p:cxnSp>
        <p:nvCxnSpPr>
          <p:cNvPr id="6" name="Straight Connector 5">
            <a:extLst>
              <a:ext uri="{FF2B5EF4-FFF2-40B4-BE49-F238E27FC236}">
                <a16:creationId xmlns:a16="http://schemas.microsoft.com/office/drawing/2014/main" id="{197BD303-3FD8-82EE-32C9-B345E208C887}"/>
              </a:ext>
            </a:extLst>
          </p:cNvPr>
          <p:cNvCxnSpPr/>
          <p:nvPr/>
        </p:nvCxnSpPr>
        <p:spPr>
          <a:xfrm flipV="1">
            <a:off x="3670126" y="1277656"/>
            <a:ext cx="0" cy="118997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C46C6573-7339-4859-F3FA-2E343E56EC04}"/>
              </a:ext>
            </a:extLst>
          </p:cNvPr>
          <p:cNvCxnSpPr/>
          <p:nvPr/>
        </p:nvCxnSpPr>
        <p:spPr>
          <a:xfrm flipH="1">
            <a:off x="3344449" y="1609595"/>
            <a:ext cx="325677" cy="0"/>
          </a:xfrm>
          <a:prstGeom prst="straightConnector1">
            <a:avLst/>
          </a:prstGeom>
          <a:ln w="254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9DB37249-25F3-6571-55C4-648E63BC9102}"/>
              </a:ext>
            </a:extLst>
          </p:cNvPr>
          <p:cNvCxnSpPr>
            <a:cxnSpLocks/>
          </p:cNvCxnSpPr>
          <p:nvPr/>
        </p:nvCxnSpPr>
        <p:spPr>
          <a:xfrm rot="10800000" flipH="1">
            <a:off x="3670126" y="1417529"/>
            <a:ext cx="325677" cy="0"/>
          </a:xfrm>
          <a:prstGeom prst="straightConnector1">
            <a:avLst/>
          </a:prstGeom>
          <a:ln w="254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D83AB9-4BAD-2093-1F1A-9596BA3D7A62}"/>
              </a:ext>
            </a:extLst>
          </p:cNvPr>
          <p:cNvSpPr txBox="1"/>
          <p:nvPr/>
        </p:nvSpPr>
        <p:spPr>
          <a:xfrm>
            <a:off x="2636736" y="1455706"/>
            <a:ext cx="876817" cy="307777"/>
          </a:xfrm>
          <a:prstGeom prst="rect">
            <a:avLst/>
          </a:prstGeom>
          <a:noFill/>
        </p:spPr>
        <p:txBody>
          <a:bodyPr wrap="square" rtlCol="0">
            <a:spAutoFit/>
          </a:bodyPr>
          <a:lstStyle/>
          <a:p>
            <a:r>
              <a:rPr lang="en-US" sz="1400" dirty="0"/>
              <a:t>Normal</a:t>
            </a:r>
          </a:p>
        </p:txBody>
      </p:sp>
      <p:sp>
        <p:nvSpPr>
          <p:cNvPr id="11" name="TextBox 10">
            <a:extLst>
              <a:ext uri="{FF2B5EF4-FFF2-40B4-BE49-F238E27FC236}">
                <a16:creationId xmlns:a16="http://schemas.microsoft.com/office/drawing/2014/main" id="{6694D11C-5470-A42F-05CA-2EBBE6DB351C}"/>
              </a:ext>
            </a:extLst>
          </p:cNvPr>
          <p:cNvSpPr txBox="1"/>
          <p:nvPr/>
        </p:nvSpPr>
        <p:spPr>
          <a:xfrm>
            <a:off x="3943093" y="1263640"/>
            <a:ext cx="1091322" cy="307777"/>
          </a:xfrm>
          <a:prstGeom prst="rect">
            <a:avLst/>
          </a:prstGeom>
          <a:noFill/>
        </p:spPr>
        <p:txBody>
          <a:bodyPr wrap="square" rtlCol="0">
            <a:spAutoFit/>
          </a:bodyPr>
          <a:lstStyle/>
          <a:p>
            <a:r>
              <a:rPr lang="en-US" sz="1400" dirty="0"/>
              <a:t>SEP Modes</a:t>
            </a:r>
          </a:p>
        </p:txBody>
      </p:sp>
      <p:cxnSp>
        <p:nvCxnSpPr>
          <p:cNvPr id="13" name="Straight Arrow Connector 12">
            <a:extLst>
              <a:ext uri="{FF2B5EF4-FFF2-40B4-BE49-F238E27FC236}">
                <a16:creationId xmlns:a16="http://schemas.microsoft.com/office/drawing/2014/main" id="{29D6856E-9FAA-938D-1064-5576A8DBECD3}"/>
              </a:ext>
            </a:extLst>
          </p:cNvPr>
          <p:cNvCxnSpPr/>
          <p:nvPr/>
        </p:nvCxnSpPr>
        <p:spPr>
          <a:xfrm flipH="1">
            <a:off x="7240044" y="1583943"/>
            <a:ext cx="275572" cy="144649"/>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B047D2DC-0389-4D3A-A897-CE6296A9A7FA}"/>
              </a:ext>
            </a:extLst>
          </p:cNvPr>
          <p:cNvCxnSpPr/>
          <p:nvPr/>
        </p:nvCxnSpPr>
        <p:spPr>
          <a:xfrm flipH="1">
            <a:off x="7240044" y="2797847"/>
            <a:ext cx="275572" cy="144649"/>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1DCEB5FF-9991-2583-D3E0-B36024F4B54A}"/>
              </a:ext>
            </a:extLst>
          </p:cNvPr>
          <p:cNvCxnSpPr>
            <a:cxnSpLocks/>
          </p:cNvCxnSpPr>
          <p:nvPr/>
        </p:nvCxnSpPr>
        <p:spPr>
          <a:xfrm flipH="1">
            <a:off x="7240044" y="1792188"/>
            <a:ext cx="328801" cy="477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A8DCF218-9D1F-D25B-7733-81A8EFEBDD8E}"/>
              </a:ext>
            </a:extLst>
          </p:cNvPr>
          <p:cNvCxnSpPr>
            <a:cxnSpLocks/>
          </p:cNvCxnSpPr>
          <p:nvPr/>
        </p:nvCxnSpPr>
        <p:spPr>
          <a:xfrm flipH="1" flipV="1">
            <a:off x="7240044" y="1920947"/>
            <a:ext cx="275571" cy="139874"/>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B20BA6D6-E33A-22A4-3CE1-FAAE909146B8}"/>
              </a:ext>
            </a:extLst>
          </p:cNvPr>
          <p:cNvCxnSpPr>
            <a:cxnSpLocks/>
          </p:cNvCxnSpPr>
          <p:nvPr/>
        </p:nvCxnSpPr>
        <p:spPr>
          <a:xfrm flipH="1">
            <a:off x="7240044" y="3080804"/>
            <a:ext cx="328801" cy="477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6805891F-67BF-B38E-EF7D-5D496DB59158}"/>
              </a:ext>
            </a:extLst>
          </p:cNvPr>
          <p:cNvCxnSpPr>
            <a:cxnSpLocks/>
          </p:cNvCxnSpPr>
          <p:nvPr/>
        </p:nvCxnSpPr>
        <p:spPr>
          <a:xfrm flipH="1" flipV="1">
            <a:off x="7240044" y="3217546"/>
            <a:ext cx="275571" cy="139874"/>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022783DA-7D9E-A0CC-8C93-7D53424F6EDD}"/>
              </a:ext>
            </a:extLst>
          </p:cNvPr>
          <p:cNvSpPr txBox="1"/>
          <p:nvPr/>
        </p:nvSpPr>
        <p:spPr>
          <a:xfrm>
            <a:off x="7515614" y="1354869"/>
            <a:ext cx="876817" cy="307777"/>
          </a:xfrm>
          <a:prstGeom prst="rect">
            <a:avLst/>
          </a:prstGeom>
          <a:noFill/>
        </p:spPr>
        <p:txBody>
          <a:bodyPr wrap="square" rtlCol="0">
            <a:spAutoFit/>
          </a:bodyPr>
          <a:lstStyle/>
          <a:p>
            <a:r>
              <a:rPr lang="en-US" sz="1400" dirty="0"/>
              <a:t>Nominal</a:t>
            </a:r>
          </a:p>
        </p:txBody>
      </p:sp>
      <p:sp>
        <p:nvSpPr>
          <p:cNvPr id="24" name="TextBox 23">
            <a:extLst>
              <a:ext uri="{FF2B5EF4-FFF2-40B4-BE49-F238E27FC236}">
                <a16:creationId xmlns:a16="http://schemas.microsoft.com/office/drawing/2014/main" id="{591CC75D-D3FB-0008-4C02-8B7343CFFFFB}"/>
              </a:ext>
            </a:extLst>
          </p:cNvPr>
          <p:cNvSpPr txBox="1"/>
          <p:nvPr/>
        </p:nvSpPr>
        <p:spPr>
          <a:xfrm>
            <a:off x="7515615" y="1630327"/>
            <a:ext cx="1070975" cy="307777"/>
          </a:xfrm>
          <a:prstGeom prst="rect">
            <a:avLst/>
          </a:prstGeom>
          <a:noFill/>
        </p:spPr>
        <p:txBody>
          <a:bodyPr wrap="square" rtlCol="0">
            <a:spAutoFit/>
          </a:bodyPr>
          <a:lstStyle/>
          <a:p>
            <a:r>
              <a:rPr lang="en-US" sz="1400" dirty="0"/>
              <a:t>High Offset</a:t>
            </a:r>
          </a:p>
        </p:txBody>
      </p:sp>
      <p:sp>
        <p:nvSpPr>
          <p:cNvPr id="25" name="TextBox 24">
            <a:extLst>
              <a:ext uri="{FF2B5EF4-FFF2-40B4-BE49-F238E27FC236}">
                <a16:creationId xmlns:a16="http://schemas.microsoft.com/office/drawing/2014/main" id="{B9E2683E-B923-E0B8-4351-FE75322AF94A}"/>
              </a:ext>
            </a:extLst>
          </p:cNvPr>
          <p:cNvSpPr txBox="1"/>
          <p:nvPr/>
        </p:nvSpPr>
        <p:spPr>
          <a:xfrm>
            <a:off x="7515615" y="1959733"/>
            <a:ext cx="876817" cy="307777"/>
          </a:xfrm>
          <a:prstGeom prst="rect">
            <a:avLst/>
          </a:prstGeom>
          <a:noFill/>
        </p:spPr>
        <p:txBody>
          <a:bodyPr wrap="square" rtlCol="0">
            <a:spAutoFit/>
          </a:bodyPr>
          <a:lstStyle/>
          <a:p>
            <a:r>
              <a:rPr lang="en-US" sz="1400" dirty="0"/>
              <a:t>Elevated</a:t>
            </a:r>
          </a:p>
        </p:txBody>
      </p:sp>
      <p:sp>
        <p:nvSpPr>
          <p:cNvPr id="26" name="TextBox 25">
            <a:extLst>
              <a:ext uri="{FF2B5EF4-FFF2-40B4-BE49-F238E27FC236}">
                <a16:creationId xmlns:a16="http://schemas.microsoft.com/office/drawing/2014/main" id="{86C9DDF9-A987-485E-C56A-35784E4E1A31}"/>
              </a:ext>
            </a:extLst>
          </p:cNvPr>
          <p:cNvSpPr txBox="1"/>
          <p:nvPr/>
        </p:nvSpPr>
        <p:spPr>
          <a:xfrm>
            <a:off x="7568843" y="2589311"/>
            <a:ext cx="1017747" cy="307777"/>
          </a:xfrm>
          <a:prstGeom prst="rect">
            <a:avLst/>
          </a:prstGeom>
          <a:noFill/>
        </p:spPr>
        <p:txBody>
          <a:bodyPr wrap="square" rtlCol="0">
            <a:spAutoFit/>
          </a:bodyPr>
          <a:lstStyle/>
          <a:p>
            <a:r>
              <a:rPr lang="en-US" sz="1400" dirty="0"/>
              <a:t>Mid Offset</a:t>
            </a:r>
          </a:p>
        </p:txBody>
      </p:sp>
      <p:sp>
        <p:nvSpPr>
          <p:cNvPr id="27" name="TextBox 26">
            <a:extLst>
              <a:ext uri="{FF2B5EF4-FFF2-40B4-BE49-F238E27FC236}">
                <a16:creationId xmlns:a16="http://schemas.microsoft.com/office/drawing/2014/main" id="{BA0367B2-A252-350D-FEF8-CFDE117E8541}"/>
              </a:ext>
            </a:extLst>
          </p:cNvPr>
          <p:cNvSpPr txBox="1"/>
          <p:nvPr/>
        </p:nvSpPr>
        <p:spPr>
          <a:xfrm>
            <a:off x="7568845" y="2931390"/>
            <a:ext cx="876817" cy="307777"/>
          </a:xfrm>
          <a:prstGeom prst="rect">
            <a:avLst/>
          </a:prstGeom>
          <a:noFill/>
        </p:spPr>
        <p:txBody>
          <a:bodyPr wrap="square" rtlCol="0">
            <a:spAutoFit/>
          </a:bodyPr>
          <a:lstStyle/>
          <a:p>
            <a:r>
              <a:rPr lang="en-US" sz="1400" dirty="0"/>
              <a:t>Extreme</a:t>
            </a:r>
          </a:p>
        </p:txBody>
      </p:sp>
      <p:sp>
        <p:nvSpPr>
          <p:cNvPr id="28" name="TextBox 27">
            <a:extLst>
              <a:ext uri="{FF2B5EF4-FFF2-40B4-BE49-F238E27FC236}">
                <a16:creationId xmlns:a16="http://schemas.microsoft.com/office/drawing/2014/main" id="{9E99BECA-7C19-D8B5-46DA-F8C28B4E846D}"/>
              </a:ext>
            </a:extLst>
          </p:cNvPr>
          <p:cNvSpPr txBox="1"/>
          <p:nvPr/>
        </p:nvSpPr>
        <p:spPr>
          <a:xfrm>
            <a:off x="7568844" y="3243875"/>
            <a:ext cx="1017746" cy="307777"/>
          </a:xfrm>
          <a:prstGeom prst="rect">
            <a:avLst/>
          </a:prstGeom>
          <a:noFill/>
        </p:spPr>
        <p:txBody>
          <a:bodyPr wrap="square" rtlCol="0">
            <a:spAutoFit/>
          </a:bodyPr>
          <a:lstStyle/>
          <a:p>
            <a:r>
              <a:rPr lang="en-US" sz="1400" dirty="0"/>
              <a:t>Low Offset</a:t>
            </a:r>
          </a:p>
        </p:txBody>
      </p:sp>
    </p:spTree>
    <p:extLst>
      <p:ext uri="{BB962C8B-B14F-4D97-AF65-F5344CB8AC3E}">
        <p14:creationId xmlns:p14="http://schemas.microsoft.com/office/powerpoint/2010/main" val="18145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BFE921F-D43F-CD5A-BE7D-D5715A6DD4AA}"/>
              </a:ext>
            </a:extLst>
          </p:cNvPr>
          <p:cNvPicPr>
            <a:picLocks noChangeAspect="1"/>
          </p:cNvPicPr>
          <p:nvPr/>
        </p:nvPicPr>
        <p:blipFill>
          <a:blip r:embed="rId2"/>
          <a:srcRect/>
          <a:stretch/>
        </p:blipFill>
        <p:spPr>
          <a:xfrm>
            <a:off x="965555" y="0"/>
            <a:ext cx="7212889" cy="5486400"/>
          </a:xfrm>
          <a:prstGeom prst="rect">
            <a:avLst/>
          </a:prstGeom>
        </p:spPr>
      </p:pic>
      <p:sp>
        <p:nvSpPr>
          <p:cNvPr id="4" name="TextBox 3">
            <a:extLst>
              <a:ext uri="{FF2B5EF4-FFF2-40B4-BE49-F238E27FC236}">
                <a16:creationId xmlns:a16="http://schemas.microsoft.com/office/drawing/2014/main" id="{1D231B44-0167-BEE4-93E4-FAC8E3241336}"/>
              </a:ext>
            </a:extLst>
          </p:cNvPr>
          <p:cNvSpPr txBox="1"/>
          <p:nvPr/>
        </p:nvSpPr>
        <p:spPr>
          <a:xfrm>
            <a:off x="126568" y="5315252"/>
            <a:ext cx="8804490" cy="1477328"/>
          </a:xfrm>
          <a:prstGeom prst="rect">
            <a:avLst/>
          </a:prstGeom>
          <a:noFill/>
        </p:spPr>
        <p:txBody>
          <a:bodyPr wrap="square" rtlCol="0">
            <a:spAutoFit/>
          </a:bodyPr>
          <a:lstStyle/>
          <a:p>
            <a:r>
              <a:rPr lang="en-US" dirty="0"/>
              <a:t>This figure magnifies a 400-second portion of the data from the previous plot; as listed in the table on the next slide, the points are separated by values in the Level 1 Secondary files and coded (colors, symbols) in this plot accordingly.  Arrows indicate data where Nominal and Elevated mode flags are present for points at the end of sequences of points of the other type, and for some reason all Mid Offset points have Extreme flags.</a:t>
            </a:r>
          </a:p>
        </p:txBody>
      </p:sp>
      <p:cxnSp>
        <p:nvCxnSpPr>
          <p:cNvPr id="30" name="Straight Arrow Connector 29">
            <a:extLst>
              <a:ext uri="{FF2B5EF4-FFF2-40B4-BE49-F238E27FC236}">
                <a16:creationId xmlns:a16="http://schemas.microsoft.com/office/drawing/2014/main" id="{2A5F7565-D9FF-54E9-077A-0C92D286632D}"/>
              </a:ext>
            </a:extLst>
          </p:cNvPr>
          <p:cNvCxnSpPr/>
          <p:nvPr/>
        </p:nvCxnSpPr>
        <p:spPr>
          <a:xfrm flipH="1">
            <a:off x="5379929" y="1808667"/>
            <a:ext cx="275572" cy="144649"/>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980ABE6D-C80E-DD1B-AFB8-4F7E4057CFEA}"/>
              </a:ext>
            </a:extLst>
          </p:cNvPr>
          <p:cNvCxnSpPr/>
          <p:nvPr/>
        </p:nvCxnSpPr>
        <p:spPr>
          <a:xfrm flipH="1">
            <a:off x="6553200" y="1808667"/>
            <a:ext cx="275572" cy="144649"/>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C803C15F-5CE9-7925-CA29-6E10D9709A98}"/>
              </a:ext>
            </a:extLst>
          </p:cNvPr>
          <p:cNvCxnSpPr>
            <a:cxnSpLocks/>
          </p:cNvCxnSpPr>
          <p:nvPr/>
        </p:nvCxnSpPr>
        <p:spPr>
          <a:xfrm flipH="1" flipV="1">
            <a:off x="6304767" y="2277649"/>
            <a:ext cx="302712" cy="18371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4716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5356AC8-7534-25F7-C0D2-FB8F8F8633ED}"/>
              </a:ext>
            </a:extLst>
          </p:cNvPr>
          <p:cNvGraphicFramePr>
            <a:graphicFrameLocks noGrp="1"/>
          </p:cNvGraphicFramePr>
          <p:nvPr>
            <p:extLst>
              <p:ext uri="{D42A27DB-BD31-4B8C-83A1-F6EECF244321}">
                <p14:modId xmlns:p14="http://schemas.microsoft.com/office/powerpoint/2010/main" val="1458127681"/>
              </p:ext>
            </p:extLst>
          </p:nvPr>
        </p:nvGraphicFramePr>
        <p:xfrm>
          <a:off x="212942" y="187891"/>
          <a:ext cx="8749433" cy="3090728"/>
        </p:xfrm>
        <a:graphic>
          <a:graphicData uri="http://schemas.openxmlformats.org/drawingml/2006/table">
            <a:tbl>
              <a:tblPr firstRow="1" bandRow="1">
                <a:tableStyleId>{5C22544A-7EE6-4342-B048-85BDC9FD1C3A}</a:tableStyleId>
              </a:tblPr>
              <a:tblGrid>
                <a:gridCol w="1249919">
                  <a:extLst>
                    <a:ext uri="{9D8B030D-6E8A-4147-A177-3AD203B41FA5}">
                      <a16:colId xmlns:a16="http://schemas.microsoft.com/office/drawing/2014/main" val="2630474917"/>
                    </a:ext>
                  </a:extLst>
                </a:gridCol>
                <a:gridCol w="1249919">
                  <a:extLst>
                    <a:ext uri="{9D8B030D-6E8A-4147-A177-3AD203B41FA5}">
                      <a16:colId xmlns:a16="http://schemas.microsoft.com/office/drawing/2014/main" val="1484095788"/>
                    </a:ext>
                  </a:extLst>
                </a:gridCol>
                <a:gridCol w="1249919">
                  <a:extLst>
                    <a:ext uri="{9D8B030D-6E8A-4147-A177-3AD203B41FA5}">
                      <a16:colId xmlns:a16="http://schemas.microsoft.com/office/drawing/2014/main" val="2472741736"/>
                    </a:ext>
                  </a:extLst>
                </a:gridCol>
                <a:gridCol w="1249919">
                  <a:extLst>
                    <a:ext uri="{9D8B030D-6E8A-4147-A177-3AD203B41FA5}">
                      <a16:colId xmlns:a16="http://schemas.microsoft.com/office/drawing/2014/main" val="1609488855"/>
                    </a:ext>
                  </a:extLst>
                </a:gridCol>
                <a:gridCol w="1249919">
                  <a:extLst>
                    <a:ext uri="{9D8B030D-6E8A-4147-A177-3AD203B41FA5}">
                      <a16:colId xmlns:a16="http://schemas.microsoft.com/office/drawing/2014/main" val="3539899262"/>
                    </a:ext>
                  </a:extLst>
                </a:gridCol>
                <a:gridCol w="1249919">
                  <a:extLst>
                    <a:ext uri="{9D8B030D-6E8A-4147-A177-3AD203B41FA5}">
                      <a16:colId xmlns:a16="http://schemas.microsoft.com/office/drawing/2014/main" val="2981332778"/>
                    </a:ext>
                  </a:extLst>
                </a:gridCol>
                <a:gridCol w="1249919">
                  <a:extLst>
                    <a:ext uri="{9D8B030D-6E8A-4147-A177-3AD203B41FA5}">
                      <a16:colId xmlns:a16="http://schemas.microsoft.com/office/drawing/2014/main" val="555704436"/>
                    </a:ext>
                  </a:extLst>
                </a:gridCol>
              </a:tblGrid>
              <a:tr h="612662">
                <a:tc>
                  <a:txBody>
                    <a:bodyPr/>
                    <a:lstStyle/>
                    <a:p>
                      <a:endParaRPr lang="en-US" dirty="0"/>
                    </a:p>
                  </a:txBody>
                  <a:tcPr/>
                </a:tc>
                <a:tc>
                  <a:txBody>
                    <a:bodyPr/>
                    <a:lstStyle/>
                    <a:p>
                      <a:r>
                        <a:rPr lang="en-US" dirty="0"/>
                        <a:t>Nominal</a:t>
                      </a:r>
                    </a:p>
                  </a:txBody>
                  <a:tcPr/>
                </a:tc>
                <a:tc>
                  <a:txBody>
                    <a:bodyPr/>
                    <a:lstStyle/>
                    <a:p>
                      <a:r>
                        <a:rPr lang="en-US" dirty="0"/>
                        <a:t>Elevated</a:t>
                      </a:r>
                    </a:p>
                  </a:txBody>
                  <a:tcPr/>
                </a:tc>
                <a:tc>
                  <a:txBody>
                    <a:bodyPr/>
                    <a:lstStyle/>
                    <a:p>
                      <a:r>
                        <a:rPr lang="en-US" dirty="0"/>
                        <a:t>Extreme</a:t>
                      </a:r>
                    </a:p>
                  </a:txBody>
                  <a:tcPr/>
                </a:tc>
                <a:tc>
                  <a:txBody>
                    <a:bodyPr/>
                    <a:lstStyle/>
                    <a:p>
                      <a:r>
                        <a:rPr lang="en-US" dirty="0"/>
                        <a:t>Low Offset</a:t>
                      </a:r>
                    </a:p>
                  </a:txBody>
                  <a:tcPr/>
                </a:tc>
                <a:tc>
                  <a:txBody>
                    <a:bodyPr/>
                    <a:lstStyle/>
                    <a:p>
                      <a:r>
                        <a:rPr lang="en-US" dirty="0"/>
                        <a:t>Mid Offset</a:t>
                      </a:r>
                    </a:p>
                  </a:txBody>
                  <a:tcPr/>
                </a:tc>
                <a:tc>
                  <a:txBody>
                    <a:bodyPr/>
                    <a:lstStyle/>
                    <a:p>
                      <a:r>
                        <a:rPr lang="en-US" dirty="0"/>
                        <a:t>High Offset</a:t>
                      </a:r>
                    </a:p>
                  </a:txBody>
                  <a:tcPr/>
                </a:tc>
                <a:extLst>
                  <a:ext uri="{0D108BD9-81ED-4DB2-BD59-A6C34878D82A}">
                    <a16:rowId xmlns:a16="http://schemas.microsoft.com/office/drawing/2014/main" val="1671909687"/>
                  </a:ext>
                </a:extLst>
              </a:tr>
              <a:tr h="612662">
                <a:tc>
                  <a:txBody>
                    <a:bodyPr/>
                    <a:lstStyle/>
                    <a:p>
                      <a:r>
                        <a:rPr lang="en-US" dirty="0" err="1"/>
                        <a:t>DiscThin</a:t>
                      </a:r>
                      <a:endParaRPr lang="en-US" dirty="0"/>
                    </a:p>
                  </a:txBody>
                  <a:tcPr/>
                </a:tc>
                <a:tc>
                  <a:txBody>
                    <a:bodyPr/>
                    <a:lstStyle/>
                    <a:p>
                      <a:r>
                        <a:rPr lang="en-US" dirty="0"/>
                        <a:t>72</a:t>
                      </a:r>
                    </a:p>
                  </a:txBody>
                  <a:tcPr/>
                </a:tc>
                <a:tc>
                  <a:txBody>
                    <a:bodyPr/>
                    <a:lstStyle/>
                    <a:p>
                      <a:r>
                        <a:rPr lang="en-US" dirty="0"/>
                        <a:t>72</a:t>
                      </a:r>
                    </a:p>
                  </a:txBody>
                  <a:tcPr/>
                </a:tc>
                <a:tc>
                  <a:txBody>
                    <a:bodyPr/>
                    <a:lstStyle/>
                    <a:p>
                      <a:r>
                        <a:rPr lang="en-US" dirty="0"/>
                        <a:t>80</a:t>
                      </a:r>
                    </a:p>
                  </a:txBody>
                  <a:tcPr/>
                </a:tc>
                <a:tc>
                  <a:txBody>
                    <a:bodyPr/>
                    <a:lstStyle/>
                    <a:p>
                      <a:r>
                        <a:rPr lang="en-US" dirty="0"/>
                        <a:t>80</a:t>
                      </a:r>
                    </a:p>
                  </a:txBody>
                  <a:tcPr/>
                </a:tc>
                <a:tc>
                  <a:txBody>
                    <a:bodyPr/>
                    <a:lstStyle/>
                    <a:p>
                      <a:r>
                        <a:rPr lang="en-US" dirty="0"/>
                        <a:t>80</a:t>
                      </a:r>
                    </a:p>
                  </a:txBody>
                  <a:tcPr/>
                </a:tc>
                <a:tc>
                  <a:txBody>
                    <a:bodyPr/>
                    <a:lstStyle/>
                    <a:p>
                      <a:r>
                        <a:rPr lang="en-US" dirty="0"/>
                        <a:t>72</a:t>
                      </a:r>
                    </a:p>
                  </a:txBody>
                  <a:tcPr/>
                </a:tc>
                <a:extLst>
                  <a:ext uri="{0D108BD9-81ED-4DB2-BD59-A6C34878D82A}">
                    <a16:rowId xmlns:a16="http://schemas.microsoft.com/office/drawing/2014/main" val="2817458337"/>
                  </a:ext>
                </a:extLst>
              </a:tr>
              <a:tr h="612662">
                <a:tc>
                  <a:txBody>
                    <a:bodyPr/>
                    <a:lstStyle/>
                    <a:p>
                      <a:r>
                        <a:rPr lang="en-US" dirty="0" err="1"/>
                        <a:t>DiscThick</a:t>
                      </a:r>
                      <a:endParaRPr lang="en-US" dirty="0"/>
                    </a:p>
                  </a:txBody>
                  <a:tcPr/>
                </a:tc>
                <a:tc>
                  <a:txBody>
                    <a:bodyPr/>
                    <a:lstStyle/>
                    <a:p>
                      <a:r>
                        <a:rPr lang="en-US" dirty="0"/>
                        <a:t>72</a:t>
                      </a:r>
                    </a:p>
                  </a:txBody>
                  <a:tcPr/>
                </a:tc>
                <a:tc>
                  <a:txBody>
                    <a:bodyPr/>
                    <a:lstStyle/>
                    <a:p>
                      <a:r>
                        <a:rPr lang="en-US" dirty="0"/>
                        <a:t>72</a:t>
                      </a:r>
                    </a:p>
                  </a:txBody>
                  <a:tcPr/>
                </a:tc>
                <a:tc>
                  <a:txBody>
                    <a:bodyPr/>
                    <a:lstStyle/>
                    <a:p>
                      <a:r>
                        <a:rPr lang="en-US" dirty="0"/>
                        <a:t>72</a:t>
                      </a:r>
                    </a:p>
                  </a:txBody>
                  <a:tcPr/>
                </a:tc>
                <a:tc>
                  <a:txBody>
                    <a:bodyPr/>
                    <a:lstStyle/>
                    <a:p>
                      <a:r>
                        <a:rPr lang="en-US" dirty="0"/>
                        <a:t>72</a:t>
                      </a:r>
                    </a:p>
                  </a:txBody>
                  <a:tcPr/>
                </a:tc>
                <a:tc>
                  <a:txBody>
                    <a:bodyPr/>
                    <a:lstStyle/>
                    <a:p>
                      <a:r>
                        <a:rPr lang="en-US" dirty="0"/>
                        <a:t>72</a:t>
                      </a:r>
                    </a:p>
                  </a:txBody>
                  <a:tcPr/>
                </a:tc>
                <a:tc>
                  <a:txBody>
                    <a:bodyPr/>
                    <a:lstStyle/>
                    <a:p>
                      <a:r>
                        <a:rPr lang="en-US" dirty="0"/>
                        <a:t>72</a:t>
                      </a:r>
                    </a:p>
                  </a:txBody>
                  <a:tcPr/>
                </a:tc>
                <a:extLst>
                  <a:ext uri="{0D108BD9-81ED-4DB2-BD59-A6C34878D82A}">
                    <a16:rowId xmlns:a16="http://schemas.microsoft.com/office/drawing/2014/main" val="4257826404"/>
                  </a:ext>
                </a:extLst>
              </a:tr>
              <a:tr h="612662">
                <a:tc>
                  <a:txBody>
                    <a:bodyPr/>
                    <a:lstStyle/>
                    <a:p>
                      <a:r>
                        <a:rPr lang="en-US" dirty="0"/>
                        <a:t>Mask[0]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4294967295</a:t>
                      </a:r>
                    </a:p>
                    <a:p>
                      <a:r>
                        <a:rPr lang="en-US" sz="1400" dirty="0"/>
                        <a:t>0xFFFFFFFF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4294967294</a:t>
                      </a:r>
                    </a:p>
                    <a:p>
                      <a:r>
                        <a:rPr lang="en-US" sz="1400" dirty="0"/>
                        <a:t>0xFFFFFFFE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858993458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0x33333332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4294967295</a:t>
                      </a:r>
                    </a:p>
                    <a:p>
                      <a:r>
                        <a:rPr lang="en-US" sz="1400" dirty="0"/>
                        <a:t>0xFFFFFFFF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858993458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0x33333332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858993458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0x33333332</a:t>
                      </a:r>
                    </a:p>
                  </a:txBody>
                  <a:tcPr/>
                </a:tc>
                <a:extLst>
                  <a:ext uri="{0D108BD9-81ED-4DB2-BD59-A6C34878D82A}">
                    <a16:rowId xmlns:a16="http://schemas.microsoft.com/office/drawing/2014/main" val="249135341"/>
                  </a:ext>
                </a:extLst>
              </a:tr>
              <a:tr h="612662">
                <a:tc>
                  <a:txBody>
                    <a:bodyPr/>
                    <a:lstStyle/>
                    <a:p>
                      <a:r>
                        <a:rPr lang="en-US" dirty="0"/>
                        <a:t>Mask[1]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4294967295</a:t>
                      </a:r>
                    </a:p>
                    <a:p>
                      <a:r>
                        <a:rPr lang="en-US" sz="1400" dirty="0"/>
                        <a:t>0xFFFFFFFF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4294901481</a:t>
                      </a:r>
                    </a:p>
                    <a:p>
                      <a:r>
                        <a:rPr lang="en-US" sz="1400" dirty="0"/>
                        <a:t>0xFFFEFEE9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858927649</a:t>
                      </a:r>
                    </a:p>
                    <a:p>
                      <a:r>
                        <a:rPr lang="en-US" sz="1400" dirty="0"/>
                        <a:t>0x33323221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4294967295</a:t>
                      </a:r>
                    </a:p>
                    <a:p>
                      <a:r>
                        <a:rPr lang="en-US" sz="1400" dirty="0"/>
                        <a:t>0xFFFFFFFF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858927649</a:t>
                      </a:r>
                    </a:p>
                    <a:p>
                      <a:r>
                        <a:rPr lang="en-US" sz="1400" dirty="0"/>
                        <a:t>0x33323221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858927649</a:t>
                      </a:r>
                    </a:p>
                    <a:p>
                      <a:r>
                        <a:rPr lang="en-US" sz="1400" dirty="0"/>
                        <a:t>0x33323221</a:t>
                      </a:r>
                    </a:p>
                  </a:txBody>
                  <a:tcPr/>
                </a:tc>
                <a:extLst>
                  <a:ext uri="{0D108BD9-81ED-4DB2-BD59-A6C34878D82A}">
                    <a16:rowId xmlns:a16="http://schemas.microsoft.com/office/drawing/2014/main" val="3500307221"/>
                  </a:ext>
                </a:extLst>
              </a:tr>
            </a:tbl>
          </a:graphicData>
        </a:graphic>
      </p:graphicFrame>
      <p:sp>
        <p:nvSpPr>
          <p:cNvPr id="3" name="TextBox 2">
            <a:extLst>
              <a:ext uri="{FF2B5EF4-FFF2-40B4-BE49-F238E27FC236}">
                <a16:creationId xmlns:a16="http://schemas.microsoft.com/office/drawing/2014/main" id="{1B715ECE-4099-D97A-A5A8-4AD4372254F1}"/>
              </a:ext>
            </a:extLst>
          </p:cNvPr>
          <p:cNvSpPr txBox="1"/>
          <p:nvPr/>
        </p:nvSpPr>
        <p:spPr>
          <a:xfrm>
            <a:off x="425885" y="3391422"/>
            <a:ext cx="8273441" cy="3416320"/>
          </a:xfrm>
          <a:prstGeom prst="rect">
            <a:avLst/>
          </a:prstGeom>
          <a:noFill/>
        </p:spPr>
        <p:txBody>
          <a:bodyPr wrap="square" rtlCol="0">
            <a:spAutoFit/>
          </a:bodyPr>
          <a:lstStyle/>
          <a:p>
            <a:r>
              <a:rPr lang="en-US" dirty="0"/>
              <a:t>These are the values from the Level 1 Secondary data files that, for the most part, correspond to the different data traces on the previous two plots.  (Mask values are given in decimal and hexadecimal.)  As noted, when the Nominal and Elevated modes are alternating, for some reason the last point of a sequence in one trace has the values characteristic of the other mode, while the Mid Offset trace has values that are not distinguishable from those in Extreme mode.  Finally, the Nominal mode during SEPs is almost but not quite identical to the baseline mode during normal operation (vertical dividing line on slide 2), which has </a:t>
            </a:r>
            <a:r>
              <a:rPr lang="en-US" dirty="0" err="1"/>
              <a:t>DiscThin</a:t>
            </a:r>
            <a:r>
              <a:rPr lang="en-US" dirty="0"/>
              <a:t> and </a:t>
            </a:r>
            <a:r>
              <a:rPr lang="en-US" dirty="0" err="1"/>
              <a:t>DiscThick</a:t>
            </a:r>
            <a:r>
              <a:rPr lang="en-US" dirty="0"/>
              <a:t> values of 71.</a:t>
            </a:r>
          </a:p>
          <a:p>
            <a:endParaRPr lang="en-US" dirty="0"/>
          </a:p>
          <a:p>
            <a:r>
              <a:rPr lang="en-US" dirty="0"/>
              <a:t>I have not checked all SEP events, but these values could at least be used to start sorting the data points among the different modes in an automated manner.</a:t>
            </a:r>
          </a:p>
        </p:txBody>
      </p:sp>
    </p:spTree>
    <p:extLst>
      <p:ext uri="{BB962C8B-B14F-4D97-AF65-F5344CB8AC3E}">
        <p14:creationId xmlns:p14="http://schemas.microsoft.com/office/powerpoint/2010/main" val="379742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C454E-7587-C12F-01A5-69892448ABF6}"/>
              </a:ext>
            </a:extLst>
          </p:cNvPr>
          <p:cNvSpPr>
            <a:spLocks noGrp="1"/>
          </p:cNvSpPr>
          <p:nvPr>
            <p:ph idx="1"/>
          </p:nvPr>
        </p:nvSpPr>
        <p:spPr>
          <a:xfrm>
            <a:off x="628650" y="140873"/>
            <a:ext cx="7886700" cy="6635708"/>
          </a:xfrm>
        </p:spPr>
        <p:txBody>
          <a:bodyPr>
            <a:normAutofit/>
          </a:bodyPr>
          <a:lstStyle/>
          <a:p>
            <a:r>
              <a:rPr lang="en-US" dirty="0"/>
              <a:t>The information in the Level 1 Secondary files can also be used to flag times of calibration, and other non-nominal operating modes.</a:t>
            </a:r>
          </a:p>
          <a:p>
            <a:r>
              <a:rPr lang="en-US" dirty="0"/>
              <a:t>The </a:t>
            </a:r>
            <a:r>
              <a:rPr lang="en-US" dirty="0" err="1"/>
              <a:t>CalLow</a:t>
            </a:r>
            <a:r>
              <a:rPr lang="en-US" dirty="0"/>
              <a:t>, </a:t>
            </a:r>
            <a:r>
              <a:rPr lang="en-US" dirty="0" err="1"/>
              <a:t>CalHigh</a:t>
            </a:r>
            <a:r>
              <a:rPr lang="en-US" dirty="0"/>
              <a:t>, and </a:t>
            </a:r>
            <a:r>
              <a:rPr lang="en-US" dirty="0" err="1"/>
              <a:t>CalRate</a:t>
            </a:r>
            <a:r>
              <a:rPr lang="en-US" dirty="0"/>
              <a:t> flags are zero during normal or SEP operations; if any of these is nonzero, the Valid Events rate jumps around (not shown) in a way that I have previously used to find calibration-mode times by inspection.</a:t>
            </a:r>
          </a:p>
          <a:p>
            <a:r>
              <a:rPr lang="en-US" dirty="0"/>
              <a:t>If the </a:t>
            </a:r>
            <a:r>
              <a:rPr lang="en-US" dirty="0" err="1"/>
              <a:t>DiscThin</a:t>
            </a:r>
            <a:r>
              <a:rPr lang="en-US" dirty="0"/>
              <a:t>, </a:t>
            </a:r>
            <a:r>
              <a:rPr lang="en-US" dirty="0" err="1"/>
              <a:t>DiscThick</a:t>
            </a:r>
            <a:r>
              <a:rPr lang="en-US" dirty="0"/>
              <a:t>, and Mask[0,1] values are not among the values on slide 4, this also indicates other than normal (or SEP) operation.</a:t>
            </a:r>
          </a:p>
          <a:p>
            <a:r>
              <a:rPr lang="en-US" dirty="0"/>
              <a:t>Normal mode doesn’t start until late on day 177 of 2009, so the very earliest mission data must be sorted by hand.  After that, though, we can scrub data for normal or SEP modes very well using data in the Level 1 Secondary files.</a:t>
            </a:r>
          </a:p>
        </p:txBody>
      </p:sp>
    </p:spTree>
    <p:extLst>
      <p:ext uri="{BB962C8B-B14F-4D97-AF65-F5344CB8AC3E}">
        <p14:creationId xmlns:p14="http://schemas.microsoft.com/office/powerpoint/2010/main" val="1189589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565</Words>
  <Application>Microsoft Macintosh PowerPoint</Application>
  <PresentationFormat>On-screen Show (4:3)</PresentationFormat>
  <Paragraphs>66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Level 1 Secondary Data To Sort CRaTER Modes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 D Looper</dc:creator>
  <cp:lastModifiedBy>Mark D Looper</cp:lastModifiedBy>
  <cp:revision>5</cp:revision>
  <dcterms:created xsi:type="dcterms:W3CDTF">2024-06-07T07:01:34Z</dcterms:created>
  <dcterms:modified xsi:type="dcterms:W3CDTF">2024-06-07T08:39:43Z</dcterms:modified>
</cp:coreProperties>
</file>