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5" r:id="rId7"/>
    <p:sldId id="261" r:id="rId8"/>
    <p:sldId id="262" r:id="rId9"/>
    <p:sldId id="266" r:id="rId10"/>
    <p:sldId id="263"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19" d="100"/>
          <a:sy n="119" d="100"/>
        </p:scale>
        <p:origin x="198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5F748-5941-9B4C-B13D-92630DF9EF8F}" type="datetimeFigureOut">
              <a:rPr lang="en-US" smtClean="0"/>
              <a:t>4/23/24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356561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5F748-5941-9B4C-B13D-92630DF9EF8F}" type="datetimeFigureOut">
              <a:rPr lang="en-US" smtClean="0"/>
              <a:t>4/23/24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147950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5F748-5941-9B4C-B13D-92630DF9EF8F}" type="datetimeFigureOut">
              <a:rPr lang="en-US" smtClean="0"/>
              <a:t>4/23/24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356326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5F748-5941-9B4C-B13D-92630DF9EF8F}" type="datetimeFigureOut">
              <a:rPr lang="en-US" smtClean="0"/>
              <a:t>4/23/24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371026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5F748-5941-9B4C-B13D-92630DF9EF8F}" type="datetimeFigureOut">
              <a:rPr lang="en-US" smtClean="0"/>
              <a:t>4/23/24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362055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5F748-5941-9B4C-B13D-92630DF9EF8F}" type="datetimeFigureOut">
              <a:rPr lang="en-US" smtClean="0"/>
              <a:t>4/23/24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273737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5F748-5941-9B4C-B13D-92630DF9EF8F}" type="datetimeFigureOut">
              <a:rPr lang="en-US" smtClean="0"/>
              <a:t>4/23/24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104503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5F748-5941-9B4C-B13D-92630DF9EF8F}" type="datetimeFigureOut">
              <a:rPr lang="en-US" smtClean="0"/>
              <a:t>4/23/24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244742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5F748-5941-9B4C-B13D-92630DF9EF8F}" type="datetimeFigureOut">
              <a:rPr lang="en-US" smtClean="0"/>
              <a:t>4/23/24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219853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5F748-5941-9B4C-B13D-92630DF9EF8F}" type="datetimeFigureOut">
              <a:rPr lang="en-US" smtClean="0"/>
              <a:t>4/23/24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318236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5F748-5941-9B4C-B13D-92630DF9EF8F}" type="datetimeFigureOut">
              <a:rPr lang="en-US" smtClean="0"/>
              <a:t>4/23/24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94063-A1E6-CE40-8B06-F30000CA444B}" type="slidenum">
              <a:rPr lang="en-US" smtClean="0"/>
              <a:t>‹#›</a:t>
            </a:fld>
            <a:endParaRPr lang="en-US"/>
          </a:p>
        </p:txBody>
      </p:sp>
    </p:spTree>
    <p:extLst>
      <p:ext uri="{BB962C8B-B14F-4D97-AF65-F5344CB8AC3E}">
        <p14:creationId xmlns:p14="http://schemas.microsoft.com/office/powerpoint/2010/main" val="323651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15F748-5941-9B4C-B13D-92630DF9EF8F}" type="datetimeFigureOut">
              <a:rPr lang="en-US" smtClean="0"/>
              <a:t>4/23/24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494063-A1E6-CE40-8B06-F30000CA444B}" type="slidenum">
              <a:rPr lang="en-US" smtClean="0"/>
              <a:t>‹#›</a:t>
            </a:fld>
            <a:endParaRPr lang="en-US"/>
          </a:p>
        </p:txBody>
      </p:sp>
    </p:spTree>
    <p:extLst>
      <p:ext uri="{BB962C8B-B14F-4D97-AF65-F5344CB8AC3E}">
        <p14:creationId xmlns:p14="http://schemas.microsoft.com/office/powerpoint/2010/main" val="1524703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48EC-E7B1-8FA5-FE07-09579DC92EFF}"/>
              </a:ext>
            </a:extLst>
          </p:cNvPr>
          <p:cNvSpPr>
            <a:spLocks noGrp="1"/>
          </p:cNvSpPr>
          <p:nvPr>
            <p:ph type="ctrTitle"/>
          </p:nvPr>
        </p:nvSpPr>
        <p:spPr/>
        <p:txBody>
          <a:bodyPr>
            <a:normAutofit fontScale="90000"/>
          </a:bodyPr>
          <a:lstStyle/>
          <a:p>
            <a:r>
              <a:rPr lang="en-US" dirty="0"/>
              <a:t>Comparison of GLACE</a:t>
            </a:r>
            <a:br>
              <a:rPr lang="en-US" dirty="0"/>
            </a:br>
            <a:r>
              <a:rPr lang="en-US" dirty="0"/>
              <a:t>And </a:t>
            </a:r>
            <a:r>
              <a:rPr lang="en-US" dirty="0" err="1"/>
              <a:t>REDMoon</a:t>
            </a:r>
            <a:r>
              <a:rPr lang="en-US" dirty="0"/>
              <a:t> Geant4</a:t>
            </a:r>
            <a:br>
              <a:rPr lang="en-US" dirty="0"/>
            </a:br>
            <a:r>
              <a:rPr lang="en-US" dirty="0"/>
              <a:t>Simulation Results</a:t>
            </a:r>
          </a:p>
        </p:txBody>
      </p:sp>
      <p:sp>
        <p:nvSpPr>
          <p:cNvPr id="3" name="Subtitle 2">
            <a:extLst>
              <a:ext uri="{FF2B5EF4-FFF2-40B4-BE49-F238E27FC236}">
                <a16:creationId xmlns:a16="http://schemas.microsoft.com/office/drawing/2014/main" id="{CC6D2906-DDD7-B2E0-11D3-26DD5BFF38AC}"/>
              </a:ext>
            </a:extLst>
          </p:cNvPr>
          <p:cNvSpPr>
            <a:spLocks noGrp="1"/>
          </p:cNvSpPr>
          <p:nvPr>
            <p:ph type="subTitle" idx="1"/>
          </p:nvPr>
        </p:nvSpPr>
        <p:spPr/>
        <p:txBody>
          <a:bodyPr/>
          <a:lstStyle/>
          <a:p>
            <a:r>
              <a:rPr lang="en-US" dirty="0"/>
              <a:t>Mark D. Looper</a:t>
            </a:r>
          </a:p>
          <a:p>
            <a:r>
              <a:rPr lang="en-US" dirty="0"/>
              <a:t>April 24, 2024</a:t>
            </a:r>
          </a:p>
        </p:txBody>
      </p:sp>
    </p:spTree>
    <p:extLst>
      <p:ext uri="{BB962C8B-B14F-4D97-AF65-F5344CB8AC3E}">
        <p14:creationId xmlns:p14="http://schemas.microsoft.com/office/powerpoint/2010/main" val="166783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55A51-D137-294E-FCE6-76AAD8C5FBDA}"/>
              </a:ext>
            </a:extLst>
          </p:cNvPr>
          <p:cNvPicPr>
            <a:picLocks noChangeAspect="1"/>
          </p:cNvPicPr>
          <p:nvPr/>
        </p:nvPicPr>
        <p:blipFill>
          <a:blip r:embed="rId2"/>
          <a:srcRect/>
          <a:stretch/>
        </p:blipFill>
        <p:spPr>
          <a:xfrm>
            <a:off x="1728217" y="1065235"/>
            <a:ext cx="5943596" cy="4589176"/>
          </a:xfrm>
          <a:prstGeom prst="rect">
            <a:avLst/>
          </a:prstGeom>
        </p:spPr>
      </p:pic>
      <p:sp>
        <p:nvSpPr>
          <p:cNvPr id="4" name="TextBox 3">
            <a:extLst>
              <a:ext uri="{FF2B5EF4-FFF2-40B4-BE49-F238E27FC236}">
                <a16:creationId xmlns:a16="http://schemas.microsoft.com/office/drawing/2014/main" id="{D8065F05-FB36-6753-2F42-AFC8170137E2}"/>
              </a:ext>
            </a:extLst>
          </p:cNvPr>
          <p:cNvSpPr txBox="1"/>
          <p:nvPr/>
        </p:nvSpPr>
        <p:spPr>
          <a:xfrm>
            <a:off x="226243" y="5396142"/>
            <a:ext cx="8672660" cy="1477328"/>
          </a:xfrm>
          <a:prstGeom prst="rect">
            <a:avLst/>
          </a:prstGeom>
          <a:noFill/>
        </p:spPr>
        <p:txBody>
          <a:bodyPr wrap="square" rtlCol="0">
            <a:spAutoFit/>
          </a:bodyPr>
          <a:lstStyle/>
          <a:p>
            <a:r>
              <a:rPr lang="en-US" dirty="0"/>
              <a:t>The preceding suggests that the description of our two angular calculations on slide 3, and the resulting correction factor on slide 4, explain the differences, but it does not show which one is correct.  However, consider this plot of the incident (</a:t>
            </a:r>
            <a:r>
              <a:rPr lang="en-US" dirty="0" err="1"/>
              <a:t>downgoing</a:t>
            </a:r>
            <a:r>
              <a:rPr lang="en-US" dirty="0"/>
              <a:t>) protons, taken from the same </a:t>
            </a:r>
            <a:r>
              <a:rPr lang="en-US" dirty="0" err="1"/>
              <a:t>REDMoon</a:t>
            </a:r>
            <a:r>
              <a:rPr lang="en-US" dirty="0"/>
              <a:t> file to show the lower half of your Figure 4a.  Note that the flux falls off toward 90° despite the simulation having isotropic incidence.</a:t>
            </a:r>
          </a:p>
        </p:txBody>
      </p:sp>
      <p:sp>
        <p:nvSpPr>
          <p:cNvPr id="2" name="Title 1">
            <a:extLst>
              <a:ext uri="{FF2B5EF4-FFF2-40B4-BE49-F238E27FC236}">
                <a16:creationId xmlns:a16="http://schemas.microsoft.com/office/drawing/2014/main" id="{577E7C1D-6CB1-D460-5549-119A9FA92E45}"/>
              </a:ext>
            </a:extLst>
          </p:cNvPr>
          <p:cNvSpPr>
            <a:spLocks noGrp="1"/>
          </p:cNvSpPr>
          <p:nvPr>
            <p:ph type="title"/>
          </p:nvPr>
        </p:nvSpPr>
        <p:spPr/>
        <p:txBody>
          <a:bodyPr/>
          <a:lstStyle/>
          <a:p>
            <a:r>
              <a:rPr lang="en-US" dirty="0" err="1"/>
              <a:t>REDMoon</a:t>
            </a:r>
            <a:r>
              <a:rPr lang="en-US" dirty="0"/>
              <a:t> incident protons</a:t>
            </a:r>
          </a:p>
        </p:txBody>
      </p:sp>
    </p:spTree>
    <p:extLst>
      <p:ext uri="{BB962C8B-B14F-4D97-AF65-F5344CB8AC3E}">
        <p14:creationId xmlns:p14="http://schemas.microsoft.com/office/powerpoint/2010/main" val="395922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55A51-D137-294E-FCE6-76AAD8C5FBDA}"/>
              </a:ext>
            </a:extLst>
          </p:cNvPr>
          <p:cNvPicPr>
            <a:picLocks noChangeAspect="1"/>
          </p:cNvPicPr>
          <p:nvPr/>
        </p:nvPicPr>
        <p:blipFill>
          <a:blip r:embed="rId2"/>
          <a:srcRect/>
          <a:stretch/>
        </p:blipFill>
        <p:spPr>
          <a:xfrm>
            <a:off x="1728217" y="1065235"/>
            <a:ext cx="5943595" cy="4589176"/>
          </a:xfrm>
          <a:prstGeom prst="rect">
            <a:avLst/>
          </a:prstGeom>
        </p:spPr>
      </p:pic>
      <p:sp>
        <p:nvSpPr>
          <p:cNvPr id="4" name="TextBox 3">
            <a:extLst>
              <a:ext uri="{FF2B5EF4-FFF2-40B4-BE49-F238E27FC236}">
                <a16:creationId xmlns:a16="http://schemas.microsoft.com/office/drawing/2014/main" id="{D8065F05-FB36-6753-2F42-AFC8170137E2}"/>
              </a:ext>
            </a:extLst>
          </p:cNvPr>
          <p:cNvSpPr txBox="1"/>
          <p:nvPr/>
        </p:nvSpPr>
        <p:spPr>
          <a:xfrm>
            <a:off x="226243" y="5396142"/>
            <a:ext cx="8672660" cy="1477328"/>
          </a:xfrm>
          <a:prstGeom prst="rect">
            <a:avLst/>
          </a:prstGeom>
          <a:noFill/>
        </p:spPr>
        <p:txBody>
          <a:bodyPr wrap="square" rtlCol="0">
            <a:spAutoFit/>
          </a:bodyPr>
          <a:lstStyle/>
          <a:p>
            <a:r>
              <a:rPr lang="en-US" dirty="0"/>
              <a:t>Applying the correction factor on slide 4, we recover the isotropic angular distribution of the incident protons in the simulation (horizontal color bands, indicating no variation of flux with zenith angle), within statistical fluctuations.  In our paper, I will include an appendix with some further (artificial) test cases, using a spherical target and source vs. point (recovering spherical geometry via symmetry) and with isotropic albedo flux.</a:t>
            </a:r>
          </a:p>
        </p:txBody>
      </p:sp>
      <p:sp>
        <p:nvSpPr>
          <p:cNvPr id="2" name="Title 1">
            <a:extLst>
              <a:ext uri="{FF2B5EF4-FFF2-40B4-BE49-F238E27FC236}">
                <a16:creationId xmlns:a16="http://schemas.microsoft.com/office/drawing/2014/main" id="{577E7C1D-6CB1-D460-5549-119A9FA92E45}"/>
              </a:ext>
            </a:extLst>
          </p:cNvPr>
          <p:cNvSpPr>
            <a:spLocks noGrp="1"/>
          </p:cNvSpPr>
          <p:nvPr>
            <p:ph type="title"/>
          </p:nvPr>
        </p:nvSpPr>
        <p:spPr/>
        <p:txBody>
          <a:bodyPr/>
          <a:lstStyle/>
          <a:p>
            <a:r>
              <a:rPr lang="en-US" dirty="0" err="1"/>
              <a:t>REDMoon</a:t>
            </a:r>
            <a:r>
              <a:rPr lang="en-US" dirty="0"/>
              <a:t> incident p+, corrected</a:t>
            </a:r>
          </a:p>
        </p:txBody>
      </p:sp>
    </p:spTree>
    <p:extLst>
      <p:ext uri="{BB962C8B-B14F-4D97-AF65-F5344CB8AC3E}">
        <p14:creationId xmlns:p14="http://schemas.microsoft.com/office/powerpoint/2010/main" val="231154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8CD4-37AB-777A-ED3B-A7C37742CA74}"/>
              </a:ext>
            </a:extLst>
          </p:cNvPr>
          <p:cNvSpPr>
            <a:spLocks noGrp="1"/>
          </p:cNvSpPr>
          <p:nvPr>
            <p:ph type="title"/>
          </p:nvPr>
        </p:nvSpPr>
        <p:spPr/>
        <p:txBody>
          <a:bodyPr/>
          <a:lstStyle/>
          <a:p>
            <a:r>
              <a:rPr lang="en-US" dirty="0"/>
              <a:t>Energy-angle distributions</a:t>
            </a:r>
          </a:p>
        </p:txBody>
      </p:sp>
      <p:sp>
        <p:nvSpPr>
          <p:cNvPr id="3" name="Content Placeholder 2">
            <a:extLst>
              <a:ext uri="{FF2B5EF4-FFF2-40B4-BE49-F238E27FC236}">
                <a16:creationId xmlns:a16="http://schemas.microsoft.com/office/drawing/2014/main" id="{3656C2CB-E348-CC7F-F044-4EE02191FC92}"/>
              </a:ext>
            </a:extLst>
          </p:cNvPr>
          <p:cNvSpPr>
            <a:spLocks noGrp="1"/>
          </p:cNvSpPr>
          <p:nvPr>
            <p:ph idx="1"/>
          </p:nvPr>
        </p:nvSpPr>
        <p:spPr/>
        <p:txBody>
          <a:bodyPr>
            <a:normAutofit fontScale="85000" lnSpcReduction="20000"/>
          </a:bodyPr>
          <a:lstStyle/>
          <a:p>
            <a:r>
              <a:rPr lang="en-US" dirty="0"/>
              <a:t>The LRO/CRaTER team has been modeling the energy-angle distribution of lunar albedo particles for some years; e.g., you referred to </a:t>
            </a:r>
            <a:r>
              <a:rPr lang="en-US" dirty="0" err="1"/>
              <a:t>Schwadron</a:t>
            </a:r>
            <a:r>
              <a:rPr lang="en-US" dirty="0"/>
              <a:t> et al., </a:t>
            </a:r>
            <a:r>
              <a:rPr lang="en-US" i="1" dirty="0"/>
              <a:t>Icarus</a:t>
            </a:r>
            <a:r>
              <a:rPr lang="en-US" dirty="0"/>
              <a:t> (2016) in your 2021 </a:t>
            </a:r>
            <a:r>
              <a:rPr lang="en-US" dirty="0" err="1"/>
              <a:t>REDMoon</a:t>
            </a:r>
            <a:r>
              <a:rPr lang="en-US" dirty="0"/>
              <a:t> paper.</a:t>
            </a:r>
          </a:p>
          <a:p>
            <a:r>
              <a:rPr lang="en-US" dirty="0"/>
              <a:t>I am writing a paper on the Geant4 Lunar Albedo Computed Environment (GLACE) model, in which we are encapsulating and releasing those calculations.  Since the supplemental material for your 2021 paper is one of the few places we’ve found where energy-angle distributions are tabulated rather than just plotted, I want to compare the two models where they overlap.</a:t>
            </a:r>
          </a:p>
          <a:p>
            <a:r>
              <a:rPr lang="en-US" dirty="0"/>
              <a:t>I find that we disagree as to how to do the angular normalization of such simulation results, and I wanted to seek your comments before I submit this for publication.</a:t>
            </a:r>
          </a:p>
        </p:txBody>
      </p:sp>
    </p:spTree>
    <p:extLst>
      <p:ext uri="{BB962C8B-B14F-4D97-AF65-F5344CB8AC3E}">
        <p14:creationId xmlns:p14="http://schemas.microsoft.com/office/powerpoint/2010/main" val="33732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20C8-3A1B-14DD-9440-F194D78CB146}"/>
              </a:ext>
            </a:extLst>
          </p:cNvPr>
          <p:cNvSpPr>
            <a:spLocks noGrp="1"/>
          </p:cNvSpPr>
          <p:nvPr>
            <p:ph type="title"/>
          </p:nvPr>
        </p:nvSpPr>
        <p:spPr/>
        <p:txBody>
          <a:bodyPr/>
          <a:lstStyle/>
          <a:p>
            <a:r>
              <a:rPr lang="en-US" dirty="0"/>
              <a:t>Angular normalization</a:t>
            </a:r>
          </a:p>
        </p:txBody>
      </p:sp>
      <p:sp>
        <p:nvSpPr>
          <p:cNvPr id="3" name="Arc 2">
            <a:extLst>
              <a:ext uri="{FF2B5EF4-FFF2-40B4-BE49-F238E27FC236}">
                <a16:creationId xmlns:a16="http://schemas.microsoft.com/office/drawing/2014/main" id="{271AEB0A-B436-3450-2753-5741EAF79A6E}"/>
              </a:ext>
            </a:extLst>
          </p:cNvPr>
          <p:cNvSpPr/>
          <p:nvPr/>
        </p:nvSpPr>
        <p:spPr>
          <a:xfrm rot="17311716">
            <a:off x="1812938" y="2446552"/>
            <a:ext cx="2871306" cy="2870348"/>
          </a:xfrm>
          <a:prstGeom prst="arc">
            <a:avLst>
              <a:gd name="adj1" fmla="val 17284937"/>
              <a:gd name="adj2" fmla="val 2045779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Parallelogram 3">
            <a:extLst>
              <a:ext uri="{FF2B5EF4-FFF2-40B4-BE49-F238E27FC236}">
                <a16:creationId xmlns:a16="http://schemas.microsoft.com/office/drawing/2014/main" id="{4A30EFBF-5F11-95A4-736B-1E4BB2B52369}"/>
              </a:ext>
            </a:extLst>
          </p:cNvPr>
          <p:cNvSpPr/>
          <p:nvPr/>
        </p:nvSpPr>
        <p:spPr>
          <a:xfrm rot="676773">
            <a:off x="671038" y="2415500"/>
            <a:ext cx="124692" cy="166256"/>
          </a:xfrm>
          <a:prstGeom prst="parallelogram">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0A803FDE-4390-9552-B5D6-D9C41EC726BF}"/>
              </a:ext>
            </a:extLst>
          </p:cNvPr>
          <p:cNvSpPr/>
          <p:nvPr/>
        </p:nvSpPr>
        <p:spPr>
          <a:xfrm>
            <a:off x="3072499" y="3620848"/>
            <a:ext cx="617220" cy="154305"/>
          </a:xfrm>
          <a:prstGeom prst="parallelogram">
            <a:avLst>
              <a:gd name="adj" fmla="val 119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4767E65F-16AA-00B2-A247-0D37A71AC96C}"/>
              </a:ext>
            </a:extLst>
          </p:cNvPr>
          <p:cNvCxnSpPr/>
          <p:nvPr/>
        </p:nvCxnSpPr>
        <p:spPr>
          <a:xfrm flipV="1">
            <a:off x="3381109" y="1339263"/>
            <a:ext cx="0" cy="235873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744ADA8-8CF7-E194-BF46-B10F878B65BF}"/>
              </a:ext>
            </a:extLst>
          </p:cNvPr>
          <p:cNvCxnSpPr>
            <a:cxnSpLocks/>
          </p:cNvCxnSpPr>
          <p:nvPr/>
        </p:nvCxnSpPr>
        <p:spPr>
          <a:xfrm>
            <a:off x="729345" y="2498629"/>
            <a:ext cx="2530188" cy="1122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8230418-B922-7013-FEDB-C932D3AFE57D}"/>
                  </a:ext>
                </a:extLst>
              </p:cNvPr>
              <p:cNvSpPr txBox="1"/>
              <p:nvPr/>
            </p:nvSpPr>
            <p:spPr>
              <a:xfrm>
                <a:off x="324785" y="2122267"/>
                <a:ext cx="56111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𝑎</m:t>
                      </m:r>
                    </m:oMath>
                  </m:oMathPara>
                </a14:m>
                <a:endParaRPr lang="en-US" i="1" dirty="0"/>
              </a:p>
            </p:txBody>
          </p:sp>
        </mc:Choice>
        <mc:Fallback>
          <p:sp>
            <p:nvSpPr>
              <p:cNvPr id="8" name="TextBox 7">
                <a:extLst>
                  <a:ext uri="{FF2B5EF4-FFF2-40B4-BE49-F238E27FC236}">
                    <a16:creationId xmlns:a16="http://schemas.microsoft.com/office/drawing/2014/main" id="{88230418-B922-7013-FEDB-C932D3AFE57D}"/>
                  </a:ext>
                </a:extLst>
              </p:cNvPr>
              <p:cNvSpPr txBox="1">
                <a:spLocks noRot="1" noChangeAspect="1" noMove="1" noResize="1" noEditPoints="1" noAdjustHandles="1" noChangeArrowheads="1" noChangeShapeType="1" noTextEdit="1"/>
              </p:cNvSpPr>
              <p:nvPr/>
            </p:nvSpPr>
            <p:spPr>
              <a:xfrm>
                <a:off x="324785" y="2122267"/>
                <a:ext cx="561110" cy="276999"/>
              </a:xfrm>
              <a:prstGeom prst="rect">
                <a:avLst/>
              </a:prstGeom>
              <a:blipFill>
                <a:blip r:embed="rId2"/>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AA552CD-83A5-E6C0-5DAB-8CB38C04AEB5}"/>
                  </a:ext>
                </a:extLst>
              </p:cNvPr>
              <p:cNvSpPr txBox="1"/>
              <p:nvPr/>
            </p:nvSpPr>
            <p:spPr>
              <a:xfrm>
                <a:off x="1720708" y="3074752"/>
                <a:ext cx="56111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𝑟</m:t>
                      </m:r>
                    </m:oMath>
                  </m:oMathPara>
                </a14:m>
                <a:endParaRPr lang="en-US" i="1" dirty="0"/>
              </a:p>
            </p:txBody>
          </p:sp>
        </mc:Choice>
        <mc:Fallback>
          <p:sp>
            <p:nvSpPr>
              <p:cNvPr id="9" name="TextBox 8">
                <a:extLst>
                  <a:ext uri="{FF2B5EF4-FFF2-40B4-BE49-F238E27FC236}">
                    <a16:creationId xmlns:a16="http://schemas.microsoft.com/office/drawing/2014/main" id="{3AA552CD-83A5-E6C0-5DAB-8CB38C04AEB5}"/>
                  </a:ext>
                </a:extLst>
              </p:cNvPr>
              <p:cNvSpPr txBox="1">
                <a:spLocks noRot="1" noChangeAspect="1" noMove="1" noResize="1" noEditPoints="1" noAdjustHandles="1" noChangeArrowheads="1" noChangeShapeType="1" noTextEdit="1"/>
              </p:cNvSpPr>
              <p:nvPr/>
            </p:nvSpPr>
            <p:spPr>
              <a:xfrm>
                <a:off x="1720708" y="3074752"/>
                <a:ext cx="561110" cy="276999"/>
              </a:xfrm>
              <a:prstGeom prst="rect">
                <a:avLst/>
              </a:prstGeom>
              <a:blipFill>
                <a:blip r:embed="rId3"/>
                <a:stretch>
                  <a:fillRect b="-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5669C28-C6A9-4CF3-79B2-204E31BE544E}"/>
                  </a:ext>
                </a:extLst>
              </p:cNvPr>
              <p:cNvSpPr txBox="1"/>
              <p:nvPr/>
            </p:nvSpPr>
            <p:spPr>
              <a:xfrm>
                <a:off x="3512899" y="3572359"/>
                <a:ext cx="56111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𝐴</m:t>
                      </m:r>
                    </m:oMath>
                  </m:oMathPara>
                </a14:m>
                <a:endParaRPr lang="en-US" i="1" dirty="0"/>
              </a:p>
            </p:txBody>
          </p:sp>
        </mc:Choice>
        <mc:Fallback>
          <p:sp>
            <p:nvSpPr>
              <p:cNvPr id="10" name="TextBox 9">
                <a:extLst>
                  <a:ext uri="{FF2B5EF4-FFF2-40B4-BE49-F238E27FC236}">
                    <a16:creationId xmlns:a16="http://schemas.microsoft.com/office/drawing/2014/main" id="{85669C28-C6A9-4CF3-79B2-204E31BE544E}"/>
                  </a:ext>
                </a:extLst>
              </p:cNvPr>
              <p:cNvSpPr txBox="1">
                <a:spLocks noRot="1" noChangeAspect="1" noMove="1" noResize="1" noEditPoints="1" noAdjustHandles="1" noChangeArrowheads="1" noChangeShapeType="1" noTextEdit="1"/>
              </p:cNvSpPr>
              <p:nvPr/>
            </p:nvSpPr>
            <p:spPr>
              <a:xfrm>
                <a:off x="3512899" y="3572359"/>
                <a:ext cx="561110" cy="276999"/>
              </a:xfrm>
              <a:prstGeom prst="rect">
                <a:avLst/>
              </a:prstGeom>
              <a:blipFill>
                <a:blip r:embed="rId4"/>
                <a:stretch>
                  <a:fillRect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B6C9F2A-F875-1F56-D764-93E2C5563D73}"/>
                  </a:ext>
                </a:extLst>
              </p:cNvPr>
              <p:cNvSpPr txBox="1"/>
              <p:nvPr/>
            </p:nvSpPr>
            <p:spPr>
              <a:xfrm>
                <a:off x="2177913" y="2145472"/>
                <a:ext cx="56111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11" name="TextBox 10">
                <a:extLst>
                  <a:ext uri="{FF2B5EF4-FFF2-40B4-BE49-F238E27FC236}">
                    <a16:creationId xmlns:a16="http://schemas.microsoft.com/office/drawing/2014/main" id="{DB6C9F2A-F875-1F56-D764-93E2C5563D73}"/>
                  </a:ext>
                </a:extLst>
              </p:cNvPr>
              <p:cNvSpPr txBox="1">
                <a:spLocks noRot="1" noChangeAspect="1" noMove="1" noResize="1" noEditPoints="1" noAdjustHandles="1" noChangeArrowheads="1" noChangeShapeType="1" noTextEdit="1"/>
              </p:cNvSpPr>
              <p:nvPr/>
            </p:nvSpPr>
            <p:spPr>
              <a:xfrm>
                <a:off x="2177913" y="2145472"/>
                <a:ext cx="561110" cy="415498"/>
              </a:xfrm>
              <a:prstGeom prst="rect">
                <a:avLst/>
              </a:prstGeom>
              <a:blipFill>
                <a:blip r:embed="rId5"/>
                <a:stretch>
                  <a:fillRect/>
                </a:stretch>
              </a:blipFill>
            </p:spPr>
            <p:txBody>
              <a:bodyPr/>
              <a:lstStyle/>
              <a:p>
                <a:r>
                  <a:rPr lang="en-US">
                    <a:noFill/>
                  </a:rPr>
                  <a:t> </a:t>
                </a:r>
              </a:p>
            </p:txBody>
          </p:sp>
        </mc:Fallback>
      </mc:AlternateContent>
      <p:sp>
        <p:nvSpPr>
          <p:cNvPr id="12" name="Parallelogram 11">
            <a:extLst>
              <a:ext uri="{FF2B5EF4-FFF2-40B4-BE49-F238E27FC236}">
                <a16:creationId xmlns:a16="http://schemas.microsoft.com/office/drawing/2014/main" id="{05067132-2050-7C07-7576-1417CC2F7872}"/>
              </a:ext>
            </a:extLst>
          </p:cNvPr>
          <p:cNvSpPr/>
          <p:nvPr/>
        </p:nvSpPr>
        <p:spPr>
          <a:xfrm rot="17083360" flipV="1">
            <a:off x="2954497" y="3486913"/>
            <a:ext cx="372397" cy="182753"/>
          </a:xfrm>
          <a:prstGeom prst="parallelogram">
            <a:avLst>
              <a:gd name="adj" fmla="val 130928"/>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6B3C783-D296-239A-4B27-F0A3538F14CF}"/>
                  </a:ext>
                </a:extLst>
              </p:cNvPr>
              <p:cNvSpPr txBox="1"/>
              <p:nvPr/>
            </p:nvSpPr>
            <p:spPr>
              <a:xfrm>
                <a:off x="4183117" y="1404814"/>
                <a:ext cx="4593021" cy="2862322"/>
              </a:xfrm>
              <a:prstGeom prst="rect">
                <a:avLst/>
              </a:prstGeom>
              <a:noFill/>
            </p:spPr>
            <p:txBody>
              <a:bodyPr wrap="square" rtlCol="0">
                <a:spAutoFit/>
              </a:bodyPr>
              <a:lstStyle/>
              <a:p>
                <a:r>
                  <a:rPr lang="en-US" dirty="0"/>
                  <a:t>Consider area </a:t>
                </a:r>
                <a14:m>
                  <m:oMath xmlns:m="http://schemas.openxmlformats.org/officeDocument/2006/math">
                    <m:r>
                      <a:rPr lang="en-US" b="0" i="1" smtClean="0">
                        <a:latin typeface="Cambria Math" panose="02040503050406030204" pitchFamily="18" charset="0"/>
                      </a:rPr>
                      <m:t>𝑎</m:t>
                    </m:r>
                  </m:oMath>
                </a14:m>
                <a:r>
                  <a:rPr lang="en-US" dirty="0"/>
                  <a:t> to be a segment of a ring with polar angle width </a:t>
                </a:r>
                <a14:m>
                  <m:oMath xmlns:m="http://schemas.openxmlformats.org/officeDocument/2006/math">
                    <m:r>
                      <a:rPr lang="en-US"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𝜃</m:t>
                    </m:r>
                  </m:oMath>
                </a14:m>
                <a:r>
                  <a:rPr lang="en-US" dirty="0"/>
                  <a:t> (I will redo the diagram later, as an appendix to the paper in preparation), in which we tabulate simulated particles coming from production area </a:t>
                </a:r>
                <a14:m>
                  <m:oMath xmlns:m="http://schemas.openxmlformats.org/officeDocument/2006/math">
                    <m:r>
                      <a:rPr lang="en-US" b="0" i="1" smtClean="0">
                        <a:latin typeface="Cambria Math" panose="02040503050406030204" pitchFamily="18" charset="0"/>
                      </a:rPr>
                      <m:t>𝐴</m:t>
                    </m:r>
                  </m:oMath>
                </a14:m>
                <a:r>
                  <a:rPr lang="en-US" dirty="0"/>
                  <a:t>.  If </a:t>
                </a:r>
                <a14:m>
                  <m:oMath xmlns:m="http://schemas.openxmlformats.org/officeDocument/2006/math">
                    <m:r>
                      <a:rPr lang="en-US" b="0" i="1" smtClean="0">
                        <a:latin typeface="Cambria Math" panose="02040503050406030204" pitchFamily="18" charset="0"/>
                      </a:rPr>
                      <m:t>𝑑𝑁</m:t>
                    </m:r>
                  </m:oMath>
                </a14:m>
                <a:r>
                  <a:rPr lang="en-US" dirty="0"/>
                  <a:t> particles are counted in a simulation run, we might expect to normalize to a fluence </a:t>
                </a:r>
                <a14:m>
                  <m:oMath xmlns:m="http://schemas.openxmlformats.org/officeDocument/2006/math">
                    <m:r>
                      <a:rPr lang="en-US" i="1">
                        <a:latin typeface="Cambria Math" panose="02040503050406030204" pitchFamily="18" charset="0"/>
                      </a:rPr>
                      <m:t>𝐽</m:t>
                    </m:r>
                  </m:oMath>
                </a14:m>
                <a:r>
                  <a:rPr lang="en-US" dirty="0"/>
                  <a:t> in particles per (cm</a:t>
                </a:r>
                <a:r>
                  <a:rPr lang="en-US" baseline="30000" dirty="0"/>
                  <a:t>2</a:t>
                </a:r>
                <a:r>
                  <a:rPr lang="en-US" dirty="0"/>
                  <a:t> </a:t>
                </a:r>
                <a:r>
                  <a:rPr lang="en-US" dirty="0" err="1"/>
                  <a:t>sr</a:t>
                </a:r>
                <a:r>
                  <a:rPr lang="en-US" dirty="0"/>
                  <a:t>) using the solid angle of the ring containing </a:t>
                </a:r>
                <a14:m>
                  <m:oMath xmlns:m="http://schemas.openxmlformats.org/officeDocument/2006/math">
                    <m:r>
                      <a:rPr lang="en-US" i="1">
                        <a:latin typeface="Cambria Math" panose="02040503050406030204" pitchFamily="18" charset="0"/>
                      </a:rPr>
                      <m:t>𝑎</m:t>
                    </m:r>
                  </m:oMath>
                </a14:m>
                <a:r>
                  <a:rPr lang="en-US" dirty="0"/>
                  <a:t> and the area of target </a:t>
                </a:r>
                <a14:m>
                  <m:oMath xmlns:m="http://schemas.openxmlformats.org/officeDocument/2006/math">
                    <m:r>
                      <a:rPr lang="en-US" i="1">
                        <a:latin typeface="Cambria Math" panose="02040503050406030204" pitchFamily="18" charset="0"/>
                      </a:rPr>
                      <m:t>𝐴</m:t>
                    </m:r>
                  </m:oMath>
                </a14:m>
                <a:r>
                  <a:rPr lang="en-US" dirty="0"/>
                  <a:t>: that is, </a:t>
                </a:r>
                <a14:m>
                  <m:oMath xmlns:m="http://schemas.openxmlformats.org/officeDocument/2006/math">
                    <m:r>
                      <a:rPr lang="en-US" i="1">
                        <a:latin typeface="Cambria Math" panose="02040503050406030204" pitchFamily="18" charset="0"/>
                      </a:rPr>
                      <m:t>𝑑𝑁</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𝐽𝐴</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a14:m>
                <a:r>
                  <a:rPr lang="en-US" dirty="0"/>
                  <a:t>.  This appears</a:t>
                </a:r>
              </a:p>
            </p:txBody>
          </p:sp>
        </mc:Choice>
        <mc:Fallback>
          <p:sp>
            <p:nvSpPr>
              <p:cNvPr id="13" name="TextBox 12">
                <a:extLst>
                  <a:ext uri="{FF2B5EF4-FFF2-40B4-BE49-F238E27FC236}">
                    <a16:creationId xmlns:a16="http://schemas.microsoft.com/office/drawing/2014/main" id="{96B3C783-D296-239A-4B27-F0A3538F14CF}"/>
                  </a:ext>
                </a:extLst>
              </p:cNvPr>
              <p:cNvSpPr txBox="1">
                <a:spLocks noRot="1" noChangeAspect="1" noMove="1" noResize="1" noEditPoints="1" noAdjustHandles="1" noChangeArrowheads="1" noChangeShapeType="1" noTextEdit="1"/>
              </p:cNvSpPr>
              <p:nvPr/>
            </p:nvSpPr>
            <p:spPr>
              <a:xfrm>
                <a:off x="4183117" y="1404814"/>
                <a:ext cx="4593021" cy="2862322"/>
              </a:xfrm>
              <a:prstGeom prst="rect">
                <a:avLst/>
              </a:prstGeom>
              <a:blipFill>
                <a:blip r:embed="rId6"/>
                <a:stretch>
                  <a:fillRect l="-1102" t="-885" r="-1102" b="-26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85B20E8-BC8D-205A-7A25-CB727462F662}"/>
                  </a:ext>
                </a:extLst>
              </p:cNvPr>
              <p:cNvSpPr txBox="1"/>
              <p:nvPr/>
            </p:nvSpPr>
            <p:spPr>
              <a:xfrm>
                <a:off x="324785" y="4148440"/>
                <a:ext cx="8451353" cy="2308324"/>
              </a:xfrm>
              <a:prstGeom prst="rect">
                <a:avLst/>
              </a:prstGeom>
              <a:noFill/>
            </p:spPr>
            <p:txBody>
              <a:bodyPr wrap="square" rtlCol="0">
                <a:spAutoFit/>
              </a:bodyPr>
              <a:lstStyle/>
              <a:p>
                <a:r>
                  <a:rPr lang="en-US" dirty="0"/>
                  <a:t>to be what was done in </a:t>
                </a:r>
                <a:r>
                  <a:rPr lang="en-US" dirty="0" err="1"/>
                  <a:t>REDMoon</a:t>
                </a:r>
                <a:r>
                  <a:rPr lang="en-US" dirty="0"/>
                  <a:t>.  However, we find that the appropriate area is that of the dotted rectangle normal to the radius vector </a:t>
                </a:r>
                <a14:m>
                  <m:oMath xmlns:m="http://schemas.openxmlformats.org/officeDocument/2006/math">
                    <m:r>
                      <a:rPr lang="en-US" b="0" i="1" smtClean="0">
                        <a:latin typeface="Cambria Math" panose="02040503050406030204" pitchFamily="18" charset="0"/>
                      </a:rPr>
                      <m:t>𝑟</m:t>
                    </m:r>
                  </m:oMath>
                </a14:m>
                <a:r>
                  <a:rPr lang="en-US" dirty="0"/>
                  <a:t>, which is </a:t>
                </a:r>
                <a14:m>
                  <m:oMath xmlns:m="http://schemas.openxmlformats.org/officeDocument/2006/math">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oMath>
                </a14:m>
                <a:r>
                  <a:rPr lang="en-US" dirty="0"/>
                  <a:t>: that is, </a:t>
                </a:r>
                <a14:m>
                  <m:oMath xmlns:m="http://schemas.openxmlformats.org/officeDocument/2006/math">
                    <m:r>
                      <a:rPr lang="en-US" b="0" i="1" smtClean="0">
                        <a:latin typeface="Cambria Math" panose="02040503050406030204" pitchFamily="18" charset="0"/>
                      </a:rPr>
                      <m:t>𝑑𝑁</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𝐽𝐴</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a14:m>
                <a:r>
                  <a:rPr lang="en-US" dirty="0"/>
                  <a:t>.  Imagine the flat surface </a:t>
                </a:r>
                <a14:m>
                  <m:oMath xmlns:m="http://schemas.openxmlformats.org/officeDocument/2006/math">
                    <m:r>
                      <a:rPr lang="en-US" i="1">
                        <a:latin typeface="Cambria Math" panose="02040503050406030204" pitchFamily="18" charset="0"/>
                      </a:rPr>
                      <m:t>𝐴</m:t>
                    </m:r>
                  </m:oMath>
                </a14:m>
                <a:r>
                  <a:rPr lang="en-US" dirty="0"/>
                  <a:t> giving off a uniform glow: if you zoom in on a fraction of the surface, you will always receive the same number of photons regardless of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but if you view the </a:t>
                </a:r>
                <a:r>
                  <a:rPr lang="en-US" i="1" dirty="0"/>
                  <a:t>whole area </a:t>
                </a:r>
                <a14:m>
                  <m:oMath xmlns:m="http://schemas.openxmlformats.org/officeDocument/2006/math">
                    <m:r>
                      <a:rPr lang="en-US" i="1">
                        <a:latin typeface="Cambria Math" panose="02040503050406030204" pitchFamily="18" charset="0"/>
                      </a:rPr>
                      <m:t>𝐴</m:t>
                    </m:r>
                  </m:oMath>
                </a14:m>
                <a:r>
                  <a:rPr lang="en-US" i="1" dirty="0"/>
                  <a:t> </a:t>
                </a:r>
                <a:r>
                  <a:rPr lang="en-US" dirty="0"/>
                  <a:t>from a distance, the light will diminish as you look at it closer to edge-on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=90°</m:t>
                    </m:r>
                  </m:oMath>
                </a14:m>
                <a:r>
                  <a:rPr lang="en-US" dirty="0"/>
                  <a:t>).  This is how we converted the counts of simulated particles to fluences in GLACE (then, independently, we normalize by energy bin width and time to obtain fluxes).</a:t>
                </a:r>
              </a:p>
            </p:txBody>
          </p:sp>
        </mc:Choice>
        <mc:Fallback>
          <p:sp>
            <p:nvSpPr>
              <p:cNvPr id="14" name="TextBox 13">
                <a:extLst>
                  <a:ext uri="{FF2B5EF4-FFF2-40B4-BE49-F238E27FC236}">
                    <a16:creationId xmlns:a16="http://schemas.microsoft.com/office/drawing/2014/main" id="{C85B20E8-BC8D-205A-7A25-CB727462F662}"/>
                  </a:ext>
                </a:extLst>
              </p:cNvPr>
              <p:cNvSpPr txBox="1">
                <a:spLocks noRot="1" noChangeAspect="1" noMove="1" noResize="1" noEditPoints="1" noAdjustHandles="1" noChangeArrowheads="1" noChangeShapeType="1" noTextEdit="1"/>
              </p:cNvSpPr>
              <p:nvPr/>
            </p:nvSpPr>
            <p:spPr>
              <a:xfrm>
                <a:off x="324785" y="4148440"/>
                <a:ext cx="8451353" cy="2308324"/>
              </a:xfrm>
              <a:prstGeom prst="rect">
                <a:avLst/>
              </a:prstGeom>
              <a:blipFill>
                <a:blip r:embed="rId7"/>
                <a:stretch>
                  <a:fillRect l="-600" t="-1093" r="-600" b="-3279"/>
                </a:stretch>
              </a:blipFill>
            </p:spPr>
            <p:txBody>
              <a:bodyPr/>
              <a:lstStyle/>
              <a:p>
                <a:r>
                  <a:rPr lang="en-US">
                    <a:noFill/>
                  </a:rPr>
                  <a:t> </a:t>
                </a:r>
              </a:p>
            </p:txBody>
          </p:sp>
        </mc:Fallback>
      </mc:AlternateContent>
    </p:spTree>
    <p:extLst>
      <p:ext uri="{BB962C8B-B14F-4D97-AF65-F5344CB8AC3E}">
        <p14:creationId xmlns:p14="http://schemas.microsoft.com/office/powerpoint/2010/main" val="157463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B37AD-170E-8393-83F0-DD110B58D315}"/>
              </a:ext>
            </a:extLst>
          </p:cNvPr>
          <p:cNvPicPr>
            <a:picLocks noChangeAspect="1"/>
          </p:cNvPicPr>
          <p:nvPr/>
        </p:nvPicPr>
        <p:blipFill>
          <a:blip r:embed="rId2"/>
          <a:srcRect/>
          <a:stretch/>
        </p:blipFill>
        <p:spPr>
          <a:xfrm>
            <a:off x="1271016" y="457200"/>
            <a:ext cx="6611815" cy="502920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0A81455-EE0A-986F-E59C-AC94959CD215}"/>
                  </a:ext>
                </a:extLst>
              </p:cNvPr>
              <p:cNvSpPr txBox="1"/>
              <p:nvPr/>
            </p:nvSpPr>
            <p:spPr>
              <a:xfrm>
                <a:off x="235670" y="5382705"/>
                <a:ext cx="8644379" cy="923330"/>
              </a:xfrm>
              <a:prstGeom prst="rect">
                <a:avLst/>
              </a:prstGeom>
              <a:noFill/>
            </p:spPr>
            <p:txBody>
              <a:bodyPr wrap="square" rtlCol="0">
                <a:spAutoFit/>
              </a:bodyPr>
              <a:lstStyle/>
              <a:p>
                <a:r>
                  <a:rPr lang="en-US" dirty="0"/>
                  <a:t>If we calculate fluxes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oMath>
                </a14:m>
                <a:r>
                  <a:rPr lang="en-US" dirty="0"/>
                  <a:t> from simulation counts </a:t>
                </a:r>
                <a14:m>
                  <m:oMath xmlns:m="http://schemas.openxmlformats.org/officeDocument/2006/math">
                    <m:r>
                      <a:rPr lang="en-US" b="0" i="1" smtClean="0">
                        <a:latin typeface="Cambria Math" panose="02040503050406030204" pitchFamily="18" charset="0"/>
                      </a:rPr>
                      <m:t>𝑁</m:t>
                    </m:r>
                  </m:oMath>
                </a14:m>
                <a:r>
                  <a:rPr lang="en-US" dirty="0"/>
                  <a:t> between polar angles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oMath>
                </a14:m>
                <a:r>
                  <a:rPr lang="en-US" dirty="0"/>
                  <a:t>, integrating the two expressions for </a:t>
                </a:r>
                <a14:m>
                  <m:oMath xmlns:m="http://schemas.openxmlformats.org/officeDocument/2006/math">
                    <m:r>
                      <a:rPr lang="en-US" b="0" i="1" smtClean="0">
                        <a:latin typeface="Cambria Math" panose="02040503050406030204" pitchFamily="18" charset="0"/>
                      </a:rPr>
                      <m:t>𝑑𝑁</m:t>
                    </m:r>
                  </m:oMath>
                </a14:m>
                <a:r>
                  <a:rPr lang="en-US" dirty="0"/>
                  <a:t> over the 5° bins of </a:t>
                </a:r>
                <a:r>
                  <a:rPr lang="en-US" dirty="0" err="1"/>
                  <a:t>REDMoon</a:t>
                </a:r>
                <a:r>
                  <a:rPr lang="en-US" dirty="0"/>
                  <a:t>, the ratio is the correction factor plotted above: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=2</m:t>
                    </m:r>
                    <m:f>
                      <m:fPr>
                        <m:type m:val="lin"/>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0</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e>
                                </m:func>
                              </m:e>
                            </m:func>
                          </m:e>
                        </m:d>
                      </m:num>
                      <m:den>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0</m:t>
                                        </m:r>
                                      </m:sub>
                                    </m:sSub>
                                  </m:e>
                                </m:func>
                              </m:e>
                            </m:func>
                          </m:e>
                        </m:d>
                      </m:den>
                    </m:f>
                  </m:oMath>
                </a14:m>
                <a:r>
                  <a:rPr lang="en-US" dirty="0"/>
                  <a:t>.</a:t>
                </a:r>
              </a:p>
            </p:txBody>
          </p:sp>
        </mc:Choice>
        <mc:Fallback>
          <p:sp>
            <p:nvSpPr>
              <p:cNvPr id="4" name="TextBox 3">
                <a:extLst>
                  <a:ext uri="{FF2B5EF4-FFF2-40B4-BE49-F238E27FC236}">
                    <a16:creationId xmlns:a16="http://schemas.microsoft.com/office/drawing/2014/main" id="{B0A81455-EE0A-986F-E59C-AC94959CD215}"/>
                  </a:ext>
                </a:extLst>
              </p:cNvPr>
              <p:cNvSpPr txBox="1">
                <a:spLocks noRot="1" noChangeAspect="1" noMove="1" noResize="1" noEditPoints="1" noAdjustHandles="1" noChangeArrowheads="1" noChangeShapeType="1" noTextEdit="1"/>
              </p:cNvSpPr>
              <p:nvPr/>
            </p:nvSpPr>
            <p:spPr>
              <a:xfrm>
                <a:off x="235670" y="5382705"/>
                <a:ext cx="8644379" cy="923330"/>
              </a:xfrm>
              <a:prstGeom prst="rect">
                <a:avLst/>
              </a:prstGeom>
              <a:blipFill>
                <a:blip r:embed="rId3"/>
                <a:stretch>
                  <a:fillRect l="-587" t="-2703" b="-6621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EDE0546F-5D9A-7501-1670-3291588EFA7C}"/>
              </a:ext>
            </a:extLst>
          </p:cNvPr>
          <p:cNvSpPr>
            <a:spLocks noGrp="1"/>
          </p:cNvSpPr>
          <p:nvPr>
            <p:ph type="title"/>
          </p:nvPr>
        </p:nvSpPr>
        <p:spPr/>
        <p:txBody>
          <a:bodyPr/>
          <a:lstStyle/>
          <a:p>
            <a:r>
              <a:rPr lang="en-US" dirty="0"/>
              <a:t>Correction factor</a:t>
            </a:r>
          </a:p>
        </p:txBody>
      </p:sp>
    </p:spTree>
    <p:extLst>
      <p:ext uri="{BB962C8B-B14F-4D97-AF65-F5344CB8AC3E}">
        <p14:creationId xmlns:p14="http://schemas.microsoft.com/office/powerpoint/2010/main" val="309590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37FA57-1F10-8BED-5D3A-39689AA88CAF}"/>
              </a:ext>
            </a:extLst>
          </p:cNvPr>
          <p:cNvPicPr>
            <a:picLocks noChangeAspect="1"/>
          </p:cNvPicPr>
          <p:nvPr/>
        </p:nvPicPr>
        <p:blipFill>
          <a:blip r:embed="rId2"/>
          <a:srcRect/>
          <a:stretch/>
        </p:blipFill>
        <p:spPr>
          <a:xfrm>
            <a:off x="1728217" y="1065235"/>
            <a:ext cx="5943596" cy="4589176"/>
          </a:xfrm>
          <a:prstGeom prst="rect">
            <a:avLst/>
          </a:prstGeom>
        </p:spPr>
      </p:pic>
      <p:sp>
        <p:nvSpPr>
          <p:cNvPr id="6" name="TextBox 5">
            <a:extLst>
              <a:ext uri="{FF2B5EF4-FFF2-40B4-BE49-F238E27FC236}">
                <a16:creationId xmlns:a16="http://schemas.microsoft.com/office/drawing/2014/main" id="{35AE317C-7696-9202-9930-CC5D230850EA}"/>
              </a:ext>
            </a:extLst>
          </p:cNvPr>
          <p:cNvSpPr txBox="1"/>
          <p:nvPr/>
        </p:nvSpPr>
        <p:spPr>
          <a:xfrm>
            <a:off x="226243" y="5448692"/>
            <a:ext cx="8672660" cy="923330"/>
          </a:xfrm>
          <a:prstGeom prst="rect">
            <a:avLst/>
          </a:prstGeom>
          <a:noFill/>
        </p:spPr>
        <p:txBody>
          <a:bodyPr wrap="square" rtlCol="0">
            <a:spAutoFit/>
          </a:bodyPr>
          <a:lstStyle/>
          <a:p>
            <a:r>
              <a:rPr lang="en-US" dirty="0"/>
              <a:t>This is the plot of albedo protons for solar-minimum GCR input from the GLACE model, very similar to our earlier results, like that to which you referred from </a:t>
            </a:r>
            <a:r>
              <a:rPr lang="en-US" dirty="0" err="1"/>
              <a:t>Schwadron</a:t>
            </a:r>
            <a:r>
              <a:rPr lang="en-US" dirty="0"/>
              <a:t> et al. (2016).</a:t>
            </a:r>
          </a:p>
        </p:txBody>
      </p:sp>
      <p:sp>
        <p:nvSpPr>
          <p:cNvPr id="2" name="Title 1">
            <a:extLst>
              <a:ext uri="{FF2B5EF4-FFF2-40B4-BE49-F238E27FC236}">
                <a16:creationId xmlns:a16="http://schemas.microsoft.com/office/drawing/2014/main" id="{577E7C1D-6CB1-D460-5549-119A9FA92E45}"/>
              </a:ext>
            </a:extLst>
          </p:cNvPr>
          <p:cNvSpPr>
            <a:spLocks noGrp="1"/>
          </p:cNvSpPr>
          <p:nvPr>
            <p:ph type="title"/>
          </p:nvPr>
        </p:nvSpPr>
        <p:spPr/>
        <p:txBody>
          <a:bodyPr/>
          <a:lstStyle/>
          <a:p>
            <a:r>
              <a:rPr lang="en-US" dirty="0"/>
              <a:t>GLACE albedo protons</a:t>
            </a:r>
          </a:p>
        </p:txBody>
      </p:sp>
    </p:spTree>
    <p:extLst>
      <p:ext uri="{BB962C8B-B14F-4D97-AF65-F5344CB8AC3E}">
        <p14:creationId xmlns:p14="http://schemas.microsoft.com/office/powerpoint/2010/main" val="112935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55A51-D137-294E-FCE6-76AAD8C5FBDA}"/>
              </a:ext>
            </a:extLst>
          </p:cNvPr>
          <p:cNvPicPr>
            <a:picLocks noChangeAspect="1"/>
          </p:cNvPicPr>
          <p:nvPr/>
        </p:nvPicPr>
        <p:blipFill>
          <a:blip r:embed="rId2"/>
          <a:srcRect/>
          <a:stretch/>
        </p:blipFill>
        <p:spPr>
          <a:xfrm>
            <a:off x="1728217" y="1065235"/>
            <a:ext cx="5943596" cy="4589176"/>
          </a:xfrm>
          <a:prstGeom prst="rect">
            <a:avLst/>
          </a:prstGeom>
        </p:spPr>
      </p:pic>
      <p:sp>
        <p:nvSpPr>
          <p:cNvPr id="4" name="TextBox 3">
            <a:extLst>
              <a:ext uri="{FF2B5EF4-FFF2-40B4-BE49-F238E27FC236}">
                <a16:creationId xmlns:a16="http://schemas.microsoft.com/office/drawing/2014/main" id="{D8065F05-FB36-6753-2F42-AFC8170137E2}"/>
              </a:ext>
            </a:extLst>
          </p:cNvPr>
          <p:cNvSpPr txBox="1"/>
          <p:nvPr/>
        </p:nvSpPr>
        <p:spPr>
          <a:xfrm>
            <a:off x="226243" y="5448692"/>
            <a:ext cx="8672660" cy="1200329"/>
          </a:xfrm>
          <a:prstGeom prst="rect">
            <a:avLst/>
          </a:prstGeom>
          <a:noFill/>
        </p:spPr>
        <p:txBody>
          <a:bodyPr wrap="square" rtlCol="0">
            <a:spAutoFit/>
          </a:bodyPr>
          <a:lstStyle/>
          <a:p>
            <a:r>
              <a:rPr lang="en-US" dirty="0"/>
              <a:t>These are the albedo (surface) protons from </a:t>
            </a:r>
            <a:r>
              <a:rPr lang="en-US" dirty="0" err="1"/>
              <a:t>REDMoon</a:t>
            </a:r>
            <a:r>
              <a:rPr lang="en-US" dirty="0"/>
              <a:t>, taken from file fig3a.txt in the supplemental material from your 2021 paper.  This is the upper (upgoing) half of Figure 4a in the paper, rotated into the orientation in which the CRaTER team have been plotting and presenting our results.  Note falloff toward the horizon (90° zenith angle).</a:t>
            </a:r>
          </a:p>
        </p:txBody>
      </p:sp>
      <p:sp>
        <p:nvSpPr>
          <p:cNvPr id="2" name="Title 1">
            <a:extLst>
              <a:ext uri="{FF2B5EF4-FFF2-40B4-BE49-F238E27FC236}">
                <a16:creationId xmlns:a16="http://schemas.microsoft.com/office/drawing/2014/main" id="{577E7C1D-6CB1-D460-5549-119A9FA92E45}"/>
              </a:ext>
            </a:extLst>
          </p:cNvPr>
          <p:cNvSpPr>
            <a:spLocks noGrp="1"/>
          </p:cNvSpPr>
          <p:nvPr>
            <p:ph type="title"/>
          </p:nvPr>
        </p:nvSpPr>
        <p:spPr/>
        <p:txBody>
          <a:bodyPr/>
          <a:lstStyle/>
          <a:p>
            <a:r>
              <a:rPr lang="en-US" dirty="0" err="1"/>
              <a:t>REDMoon</a:t>
            </a:r>
            <a:r>
              <a:rPr lang="en-US" dirty="0"/>
              <a:t> albedo protons</a:t>
            </a:r>
          </a:p>
        </p:txBody>
      </p:sp>
    </p:spTree>
    <p:extLst>
      <p:ext uri="{BB962C8B-B14F-4D97-AF65-F5344CB8AC3E}">
        <p14:creationId xmlns:p14="http://schemas.microsoft.com/office/powerpoint/2010/main" val="154629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55A51-D137-294E-FCE6-76AAD8C5FBDA}"/>
              </a:ext>
            </a:extLst>
          </p:cNvPr>
          <p:cNvPicPr>
            <a:picLocks noChangeAspect="1"/>
          </p:cNvPicPr>
          <p:nvPr/>
        </p:nvPicPr>
        <p:blipFill>
          <a:blip r:embed="rId2"/>
          <a:srcRect/>
          <a:stretch/>
        </p:blipFill>
        <p:spPr>
          <a:xfrm>
            <a:off x="1728217" y="1065235"/>
            <a:ext cx="5943596" cy="4589177"/>
          </a:xfrm>
          <a:prstGeom prst="rect">
            <a:avLst/>
          </a:prstGeom>
        </p:spPr>
      </p:pic>
      <p:sp>
        <p:nvSpPr>
          <p:cNvPr id="4" name="TextBox 3">
            <a:extLst>
              <a:ext uri="{FF2B5EF4-FFF2-40B4-BE49-F238E27FC236}">
                <a16:creationId xmlns:a16="http://schemas.microsoft.com/office/drawing/2014/main" id="{D8065F05-FB36-6753-2F42-AFC8170137E2}"/>
              </a:ext>
            </a:extLst>
          </p:cNvPr>
          <p:cNvSpPr txBox="1"/>
          <p:nvPr/>
        </p:nvSpPr>
        <p:spPr>
          <a:xfrm>
            <a:off x="226243" y="5448692"/>
            <a:ext cx="8672660" cy="923330"/>
          </a:xfrm>
          <a:prstGeom prst="rect">
            <a:avLst/>
          </a:prstGeom>
          <a:noFill/>
        </p:spPr>
        <p:txBody>
          <a:bodyPr wrap="square" rtlCol="0">
            <a:spAutoFit/>
          </a:bodyPr>
          <a:lstStyle/>
          <a:p>
            <a:r>
              <a:rPr lang="en-US" dirty="0"/>
              <a:t>These are the albedo protons from </a:t>
            </a:r>
            <a:r>
              <a:rPr lang="en-US" dirty="0" err="1"/>
              <a:t>REDMoon</a:t>
            </a:r>
            <a:r>
              <a:rPr lang="en-US" dirty="0"/>
              <a:t>, with the angular correction on slide 4 of the present PPTX applied.  Note the similarity to the GLACE plot on slide 5:  flux drops off below about 1 MeV, and intensifies and hardens toward the horizon.</a:t>
            </a:r>
          </a:p>
        </p:txBody>
      </p:sp>
      <p:sp>
        <p:nvSpPr>
          <p:cNvPr id="2" name="Title 1">
            <a:extLst>
              <a:ext uri="{FF2B5EF4-FFF2-40B4-BE49-F238E27FC236}">
                <a16:creationId xmlns:a16="http://schemas.microsoft.com/office/drawing/2014/main" id="{577E7C1D-6CB1-D460-5549-119A9FA92E45}"/>
              </a:ext>
            </a:extLst>
          </p:cNvPr>
          <p:cNvSpPr>
            <a:spLocks noGrp="1"/>
          </p:cNvSpPr>
          <p:nvPr>
            <p:ph type="title"/>
          </p:nvPr>
        </p:nvSpPr>
        <p:spPr/>
        <p:txBody>
          <a:bodyPr/>
          <a:lstStyle/>
          <a:p>
            <a:r>
              <a:rPr lang="en-US" dirty="0" err="1"/>
              <a:t>REDMoon</a:t>
            </a:r>
            <a:r>
              <a:rPr lang="en-US" dirty="0"/>
              <a:t> albedo p+, corrected</a:t>
            </a:r>
          </a:p>
        </p:txBody>
      </p:sp>
    </p:spTree>
    <p:extLst>
      <p:ext uri="{BB962C8B-B14F-4D97-AF65-F5344CB8AC3E}">
        <p14:creationId xmlns:p14="http://schemas.microsoft.com/office/powerpoint/2010/main" val="51336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CD033C-2575-C4E2-17E9-2C3C9F10C7D2}"/>
              </a:ext>
            </a:extLst>
          </p:cNvPr>
          <p:cNvPicPr>
            <a:picLocks noChangeAspect="1"/>
          </p:cNvPicPr>
          <p:nvPr/>
        </p:nvPicPr>
        <p:blipFill>
          <a:blip r:embed="rId2"/>
          <a:srcRect/>
          <a:stretch/>
        </p:blipFill>
        <p:spPr>
          <a:xfrm>
            <a:off x="1728218" y="1065235"/>
            <a:ext cx="5943593" cy="4589175"/>
          </a:xfrm>
          <a:prstGeom prst="rect">
            <a:avLst/>
          </a:prstGeom>
        </p:spPr>
      </p:pic>
      <p:sp>
        <p:nvSpPr>
          <p:cNvPr id="6" name="TextBox 5">
            <a:extLst>
              <a:ext uri="{FF2B5EF4-FFF2-40B4-BE49-F238E27FC236}">
                <a16:creationId xmlns:a16="http://schemas.microsoft.com/office/drawing/2014/main" id="{956BCE86-5B3C-AF86-2BDC-121EF5FC23FD}"/>
              </a:ext>
            </a:extLst>
          </p:cNvPr>
          <p:cNvSpPr txBox="1"/>
          <p:nvPr/>
        </p:nvSpPr>
        <p:spPr>
          <a:xfrm>
            <a:off x="226243" y="5448692"/>
            <a:ext cx="8672660" cy="1200329"/>
          </a:xfrm>
          <a:prstGeom prst="rect">
            <a:avLst/>
          </a:prstGeom>
          <a:noFill/>
        </p:spPr>
        <p:txBody>
          <a:bodyPr wrap="square" rtlCol="0">
            <a:spAutoFit/>
          </a:bodyPr>
          <a:lstStyle/>
          <a:p>
            <a:r>
              <a:rPr lang="en-US" dirty="0"/>
              <a:t>It is also of interest to compare the energy/angle distributions of electrons and positrons between the two models.  These are the albedo fluxes from your Figure 4e, with the correction factor applied; note that boosting the calculated fluxes toward the horizon using the factor on slide 4 does not entirely suppress the </a:t>
            </a:r>
            <a:r>
              <a:rPr lang="en-US"/>
              <a:t>fall-off toward 90°.</a:t>
            </a:r>
            <a:endParaRPr lang="en-US" dirty="0"/>
          </a:p>
        </p:txBody>
      </p:sp>
      <p:sp>
        <p:nvSpPr>
          <p:cNvPr id="2" name="Title 1">
            <a:extLst>
              <a:ext uri="{FF2B5EF4-FFF2-40B4-BE49-F238E27FC236}">
                <a16:creationId xmlns:a16="http://schemas.microsoft.com/office/drawing/2014/main" id="{577E7C1D-6CB1-D460-5549-119A9FA92E45}"/>
              </a:ext>
            </a:extLst>
          </p:cNvPr>
          <p:cNvSpPr>
            <a:spLocks noGrp="1"/>
          </p:cNvSpPr>
          <p:nvPr>
            <p:ph type="title"/>
          </p:nvPr>
        </p:nvSpPr>
        <p:spPr/>
        <p:txBody>
          <a:bodyPr/>
          <a:lstStyle/>
          <a:p>
            <a:r>
              <a:rPr lang="en-US" dirty="0" err="1"/>
              <a:t>REDMoon</a:t>
            </a:r>
            <a:r>
              <a:rPr lang="en-US" dirty="0"/>
              <a:t> albedo e-/e+, corrected</a:t>
            </a:r>
          </a:p>
        </p:txBody>
      </p:sp>
    </p:spTree>
    <p:extLst>
      <p:ext uri="{BB962C8B-B14F-4D97-AF65-F5344CB8AC3E}">
        <p14:creationId xmlns:p14="http://schemas.microsoft.com/office/powerpoint/2010/main" val="349510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11824A-AB73-9D5C-F648-539C9BD4D1E7}"/>
              </a:ext>
            </a:extLst>
          </p:cNvPr>
          <p:cNvPicPr>
            <a:picLocks noChangeAspect="1"/>
          </p:cNvPicPr>
          <p:nvPr/>
        </p:nvPicPr>
        <p:blipFill>
          <a:blip r:embed="rId2"/>
          <a:srcRect/>
          <a:stretch/>
        </p:blipFill>
        <p:spPr>
          <a:xfrm>
            <a:off x="1728218" y="1065235"/>
            <a:ext cx="5943593" cy="4589174"/>
          </a:xfrm>
          <a:prstGeom prst="rect">
            <a:avLst/>
          </a:prstGeom>
        </p:spPr>
      </p:pic>
      <p:sp>
        <p:nvSpPr>
          <p:cNvPr id="4" name="TextBox 3">
            <a:extLst>
              <a:ext uri="{FF2B5EF4-FFF2-40B4-BE49-F238E27FC236}">
                <a16:creationId xmlns:a16="http://schemas.microsoft.com/office/drawing/2014/main" id="{1AA12FEE-C06C-2459-31EF-B95196D81F6F}"/>
              </a:ext>
            </a:extLst>
          </p:cNvPr>
          <p:cNvSpPr txBox="1"/>
          <p:nvPr/>
        </p:nvSpPr>
        <p:spPr>
          <a:xfrm>
            <a:off x="226243" y="5448692"/>
            <a:ext cx="8672660" cy="1200329"/>
          </a:xfrm>
          <a:prstGeom prst="rect">
            <a:avLst/>
          </a:prstGeom>
          <a:noFill/>
        </p:spPr>
        <p:txBody>
          <a:bodyPr wrap="square" rtlCol="0">
            <a:spAutoFit/>
          </a:bodyPr>
          <a:lstStyle/>
          <a:p>
            <a:r>
              <a:rPr lang="en-US" dirty="0"/>
              <a:t>This plot from GLACE also shows a fall-off in the last few degrees toward the horizon.  This suggests that the correction factor on slide 4 is properly calculated to convert between our two methods of normalizing the angular distributions, and thus that the cause of the difference between the two is correctly identified on slide 3. </a:t>
            </a:r>
          </a:p>
        </p:txBody>
      </p:sp>
      <p:sp>
        <p:nvSpPr>
          <p:cNvPr id="2" name="Title 1">
            <a:extLst>
              <a:ext uri="{FF2B5EF4-FFF2-40B4-BE49-F238E27FC236}">
                <a16:creationId xmlns:a16="http://schemas.microsoft.com/office/drawing/2014/main" id="{577E7C1D-6CB1-D460-5549-119A9FA92E45}"/>
              </a:ext>
            </a:extLst>
          </p:cNvPr>
          <p:cNvSpPr>
            <a:spLocks noGrp="1"/>
          </p:cNvSpPr>
          <p:nvPr>
            <p:ph type="title"/>
          </p:nvPr>
        </p:nvSpPr>
        <p:spPr/>
        <p:txBody>
          <a:bodyPr/>
          <a:lstStyle/>
          <a:p>
            <a:r>
              <a:rPr lang="en-US" dirty="0"/>
              <a:t>GLACE albedo e-/e+</a:t>
            </a:r>
          </a:p>
        </p:txBody>
      </p:sp>
    </p:spTree>
    <p:extLst>
      <p:ext uri="{BB962C8B-B14F-4D97-AF65-F5344CB8AC3E}">
        <p14:creationId xmlns:p14="http://schemas.microsoft.com/office/powerpoint/2010/main" val="3654491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918</Words>
  <Application>Microsoft Macintosh PowerPoint</Application>
  <PresentationFormat>On-screen Show (4:3)</PresentationFormat>
  <Paragraphs>30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Cambria Math</vt:lpstr>
      <vt:lpstr>Office Theme</vt:lpstr>
      <vt:lpstr>Comparison of GLACE And REDMoon Geant4 Simulation Results</vt:lpstr>
      <vt:lpstr>Energy-angle distributions</vt:lpstr>
      <vt:lpstr>Angular normalization</vt:lpstr>
      <vt:lpstr>Correction factor</vt:lpstr>
      <vt:lpstr>GLACE albedo protons</vt:lpstr>
      <vt:lpstr>REDMoon albedo protons</vt:lpstr>
      <vt:lpstr>REDMoon albedo p+, corrected</vt:lpstr>
      <vt:lpstr>REDMoon albedo e-/e+, corrected</vt:lpstr>
      <vt:lpstr>GLACE albedo e-/e+</vt:lpstr>
      <vt:lpstr>REDMoon incident protons</vt:lpstr>
      <vt:lpstr>REDMoon incident p+, corrected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GLACE And REDMoon Results</dc:title>
  <dc:creator>Mark D Looper</dc:creator>
  <cp:lastModifiedBy>Mark D Looper</cp:lastModifiedBy>
  <cp:revision>5</cp:revision>
  <dcterms:created xsi:type="dcterms:W3CDTF">2024-04-24T05:56:21Z</dcterms:created>
  <dcterms:modified xsi:type="dcterms:W3CDTF">2024-04-24T07:25:06Z</dcterms:modified>
</cp:coreProperties>
</file>