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ED2EB1-8CB4-2348-9F52-CB07DC18272D}" type="datetimeFigureOut">
              <a:rPr lang="en-US" smtClean="0"/>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E444-6E41-A549-911E-0C1EA2CAFE83}" type="slidenum">
              <a:rPr lang="en-US" smtClean="0"/>
              <a:t>‹#›</a:t>
            </a:fld>
            <a:endParaRPr lang="en-US"/>
          </a:p>
        </p:txBody>
      </p:sp>
    </p:spTree>
    <p:extLst>
      <p:ext uri="{BB962C8B-B14F-4D97-AF65-F5344CB8AC3E}">
        <p14:creationId xmlns:p14="http://schemas.microsoft.com/office/powerpoint/2010/main" val="224248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D2EB1-8CB4-2348-9F52-CB07DC18272D}" type="datetimeFigureOut">
              <a:rPr lang="en-US" smtClean="0"/>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E444-6E41-A549-911E-0C1EA2CAFE83}" type="slidenum">
              <a:rPr lang="en-US" smtClean="0"/>
              <a:t>‹#›</a:t>
            </a:fld>
            <a:endParaRPr lang="en-US"/>
          </a:p>
        </p:txBody>
      </p:sp>
    </p:spTree>
    <p:extLst>
      <p:ext uri="{BB962C8B-B14F-4D97-AF65-F5344CB8AC3E}">
        <p14:creationId xmlns:p14="http://schemas.microsoft.com/office/powerpoint/2010/main" val="192667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D2EB1-8CB4-2348-9F52-CB07DC18272D}" type="datetimeFigureOut">
              <a:rPr lang="en-US" smtClean="0"/>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E444-6E41-A549-911E-0C1EA2CAFE83}" type="slidenum">
              <a:rPr lang="en-US" smtClean="0"/>
              <a:t>‹#›</a:t>
            </a:fld>
            <a:endParaRPr lang="en-US"/>
          </a:p>
        </p:txBody>
      </p:sp>
    </p:spTree>
    <p:extLst>
      <p:ext uri="{BB962C8B-B14F-4D97-AF65-F5344CB8AC3E}">
        <p14:creationId xmlns:p14="http://schemas.microsoft.com/office/powerpoint/2010/main" val="15622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D2EB1-8CB4-2348-9F52-CB07DC18272D}" type="datetimeFigureOut">
              <a:rPr lang="en-US" smtClean="0"/>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E444-6E41-A549-911E-0C1EA2CAFE83}" type="slidenum">
              <a:rPr lang="en-US" smtClean="0"/>
              <a:t>‹#›</a:t>
            </a:fld>
            <a:endParaRPr lang="en-US"/>
          </a:p>
        </p:txBody>
      </p:sp>
    </p:spTree>
    <p:extLst>
      <p:ext uri="{BB962C8B-B14F-4D97-AF65-F5344CB8AC3E}">
        <p14:creationId xmlns:p14="http://schemas.microsoft.com/office/powerpoint/2010/main" val="412866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D2EB1-8CB4-2348-9F52-CB07DC18272D}" type="datetimeFigureOut">
              <a:rPr lang="en-US" smtClean="0"/>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E444-6E41-A549-911E-0C1EA2CAFE83}" type="slidenum">
              <a:rPr lang="en-US" smtClean="0"/>
              <a:t>‹#›</a:t>
            </a:fld>
            <a:endParaRPr lang="en-US"/>
          </a:p>
        </p:txBody>
      </p:sp>
    </p:spTree>
    <p:extLst>
      <p:ext uri="{BB962C8B-B14F-4D97-AF65-F5344CB8AC3E}">
        <p14:creationId xmlns:p14="http://schemas.microsoft.com/office/powerpoint/2010/main" val="89767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D2EB1-8CB4-2348-9F52-CB07DC18272D}" type="datetimeFigureOut">
              <a:rPr lang="en-US" smtClean="0"/>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8E444-6E41-A549-911E-0C1EA2CAFE83}" type="slidenum">
              <a:rPr lang="en-US" smtClean="0"/>
              <a:t>‹#›</a:t>
            </a:fld>
            <a:endParaRPr lang="en-US"/>
          </a:p>
        </p:txBody>
      </p:sp>
    </p:spTree>
    <p:extLst>
      <p:ext uri="{BB962C8B-B14F-4D97-AF65-F5344CB8AC3E}">
        <p14:creationId xmlns:p14="http://schemas.microsoft.com/office/powerpoint/2010/main" val="101122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ED2EB1-8CB4-2348-9F52-CB07DC18272D}" type="datetimeFigureOut">
              <a:rPr lang="en-US" smtClean="0"/>
              <a:t>2/26/24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E8E444-6E41-A549-911E-0C1EA2CAFE83}" type="slidenum">
              <a:rPr lang="en-US" smtClean="0"/>
              <a:t>‹#›</a:t>
            </a:fld>
            <a:endParaRPr lang="en-US"/>
          </a:p>
        </p:txBody>
      </p:sp>
    </p:spTree>
    <p:extLst>
      <p:ext uri="{BB962C8B-B14F-4D97-AF65-F5344CB8AC3E}">
        <p14:creationId xmlns:p14="http://schemas.microsoft.com/office/powerpoint/2010/main" val="30006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D2EB1-8CB4-2348-9F52-CB07DC18272D}" type="datetimeFigureOut">
              <a:rPr lang="en-US" smtClean="0"/>
              <a:t>2/26/24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E8E444-6E41-A549-911E-0C1EA2CAFE83}" type="slidenum">
              <a:rPr lang="en-US" smtClean="0"/>
              <a:t>‹#›</a:t>
            </a:fld>
            <a:endParaRPr lang="en-US"/>
          </a:p>
        </p:txBody>
      </p:sp>
    </p:spTree>
    <p:extLst>
      <p:ext uri="{BB962C8B-B14F-4D97-AF65-F5344CB8AC3E}">
        <p14:creationId xmlns:p14="http://schemas.microsoft.com/office/powerpoint/2010/main" val="242435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D2EB1-8CB4-2348-9F52-CB07DC18272D}" type="datetimeFigureOut">
              <a:rPr lang="en-US" smtClean="0"/>
              <a:t>2/26/24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E8E444-6E41-A549-911E-0C1EA2CAFE83}" type="slidenum">
              <a:rPr lang="en-US" smtClean="0"/>
              <a:t>‹#›</a:t>
            </a:fld>
            <a:endParaRPr lang="en-US"/>
          </a:p>
        </p:txBody>
      </p:sp>
    </p:spTree>
    <p:extLst>
      <p:ext uri="{BB962C8B-B14F-4D97-AF65-F5344CB8AC3E}">
        <p14:creationId xmlns:p14="http://schemas.microsoft.com/office/powerpoint/2010/main" val="282374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D2EB1-8CB4-2348-9F52-CB07DC18272D}" type="datetimeFigureOut">
              <a:rPr lang="en-US" smtClean="0"/>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8E444-6E41-A549-911E-0C1EA2CAFE83}" type="slidenum">
              <a:rPr lang="en-US" smtClean="0"/>
              <a:t>‹#›</a:t>
            </a:fld>
            <a:endParaRPr lang="en-US"/>
          </a:p>
        </p:txBody>
      </p:sp>
    </p:spTree>
    <p:extLst>
      <p:ext uri="{BB962C8B-B14F-4D97-AF65-F5344CB8AC3E}">
        <p14:creationId xmlns:p14="http://schemas.microsoft.com/office/powerpoint/2010/main" val="231689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D2EB1-8CB4-2348-9F52-CB07DC18272D}" type="datetimeFigureOut">
              <a:rPr lang="en-US" smtClean="0"/>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8E444-6E41-A549-911E-0C1EA2CAFE83}" type="slidenum">
              <a:rPr lang="en-US" smtClean="0"/>
              <a:t>‹#›</a:t>
            </a:fld>
            <a:endParaRPr lang="en-US"/>
          </a:p>
        </p:txBody>
      </p:sp>
    </p:spTree>
    <p:extLst>
      <p:ext uri="{BB962C8B-B14F-4D97-AF65-F5344CB8AC3E}">
        <p14:creationId xmlns:p14="http://schemas.microsoft.com/office/powerpoint/2010/main" val="332252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D2EB1-8CB4-2348-9F52-CB07DC18272D}" type="datetimeFigureOut">
              <a:rPr lang="en-US" smtClean="0"/>
              <a:t>2/26/24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8E444-6E41-A549-911E-0C1EA2CAFE83}" type="slidenum">
              <a:rPr lang="en-US" smtClean="0"/>
              <a:t>‹#›</a:t>
            </a:fld>
            <a:endParaRPr lang="en-US"/>
          </a:p>
        </p:txBody>
      </p:sp>
    </p:spTree>
    <p:extLst>
      <p:ext uri="{BB962C8B-B14F-4D97-AF65-F5344CB8AC3E}">
        <p14:creationId xmlns:p14="http://schemas.microsoft.com/office/powerpoint/2010/main" val="1318926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7BE7-7BBF-CACD-C767-271F75D7CD82}"/>
              </a:ext>
            </a:extLst>
          </p:cNvPr>
          <p:cNvSpPr>
            <a:spLocks noGrp="1"/>
          </p:cNvSpPr>
          <p:nvPr>
            <p:ph type="ctrTitle"/>
          </p:nvPr>
        </p:nvSpPr>
        <p:spPr/>
        <p:txBody>
          <a:bodyPr/>
          <a:lstStyle/>
          <a:p>
            <a:r>
              <a:rPr lang="en-US" dirty="0"/>
              <a:t>Comparison of GLACE And </a:t>
            </a:r>
            <a:r>
              <a:rPr lang="en-US" dirty="0" err="1"/>
              <a:t>REDMoon</a:t>
            </a:r>
            <a:r>
              <a:rPr lang="en-US" dirty="0"/>
              <a:t> Results</a:t>
            </a:r>
          </a:p>
        </p:txBody>
      </p:sp>
      <p:sp>
        <p:nvSpPr>
          <p:cNvPr id="3" name="Subtitle 2">
            <a:extLst>
              <a:ext uri="{FF2B5EF4-FFF2-40B4-BE49-F238E27FC236}">
                <a16:creationId xmlns:a16="http://schemas.microsoft.com/office/drawing/2014/main" id="{DAA71ACD-2AF0-1711-5485-5537DB068626}"/>
              </a:ext>
            </a:extLst>
          </p:cNvPr>
          <p:cNvSpPr>
            <a:spLocks noGrp="1"/>
          </p:cNvSpPr>
          <p:nvPr>
            <p:ph type="subTitle" idx="1"/>
          </p:nvPr>
        </p:nvSpPr>
        <p:spPr/>
        <p:txBody>
          <a:bodyPr/>
          <a:lstStyle/>
          <a:p>
            <a:r>
              <a:rPr lang="en-US" dirty="0"/>
              <a:t>Mark Looper</a:t>
            </a:r>
          </a:p>
          <a:p>
            <a:r>
              <a:rPr lang="en-US" dirty="0"/>
              <a:t>February 27, 2024</a:t>
            </a:r>
          </a:p>
        </p:txBody>
      </p:sp>
    </p:spTree>
    <p:extLst>
      <p:ext uri="{BB962C8B-B14F-4D97-AF65-F5344CB8AC3E}">
        <p14:creationId xmlns:p14="http://schemas.microsoft.com/office/powerpoint/2010/main" val="3993389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7" y="1065235"/>
            <a:ext cx="5943596" cy="4589177"/>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err="1"/>
              <a:t>REDMoon</a:t>
            </a:r>
            <a:r>
              <a:rPr lang="en-US" dirty="0"/>
              <a:t> albedo protons</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369332"/>
          </a:xfrm>
          <a:prstGeom prst="rect">
            <a:avLst/>
          </a:prstGeom>
          <a:noFill/>
        </p:spPr>
        <p:txBody>
          <a:bodyPr wrap="square" rtlCol="0">
            <a:spAutoFit/>
          </a:bodyPr>
          <a:lstStyle/>
          <a:p>
            <a:r>
              <a:rPr lang="en-US" dirty="0"/>
              <a:t>These are the corrected albedo (surface) protons from </a:t>
            </a:r>
            <a:r>
              <a:rPr lang="en-US" dirty="0" err="1"/>
              <a:t>REDMoon</a:t>
            </a:r>
            <a:r>
              <a:rPr lang="en-US" dirty="0"/>
              <a:t>.</a:t>
            </a:r>
          </a:p>
        </p:txBody>
      </p:sp>
    </p:spTree>
    <p:extLst>
      <p:ext uri="{BB962C8B-B14F-4D97-AF65-F5344CB8AC3E}">
        <p14:creationId xmlns:p14="http://schemas.microsoft.com/office/powerpoint/2010/main" val="11462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7" y="1065235"/>
            <a:ext cx="5943596" cy="4589176"/>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a:t>GLACE albedo protons</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923330"/>
          </a:xfrm>
          <a:prstGeom prst="rect">
            <a:avLst/>
          </a:prstGeom>
          <a:noFill/>
        </p:spPr>
        <p:txBody>
          <a:bodyPr wrap="square" rtlCol="0">
            <a:spAutoFit/>
          </a:bodyPr>
          <a:lstStyle/>
          <a:p>
            <a:r>
              <a:rPr lang="en-US" dirty="0"/>
              <a:t>GLACE has better statistics and supports finer binning in both energy and angle, but the distributions here and on the previous slide are quite similar in amplitude and trends, notably the falloff around 1 MeV and the shape of the intensification toward the limb.</a:t>
            </a:r>
          </a:p>
        </p:txBody>
      </p:sp>
    </p:spTree>
    <p:extLst>
      <p:ext uri="{BB962C8B-B14F-4D97-AF65-F5344CB8AC3E}">
        <p14:creationId xmlns:p14="http://schemas.microsoft.com/office/powerpoint/2010/main" val="54526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7" y="1065235"/>
            <a:ext cx="5943595" cy="4589176"/>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err="1"/>
              <a:t>REDMoon</a:t>
            </a:r>
            <a:r>
              <a:rPr lang="en-US" dirty="0"/>
              <a:t> albedo alphas</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369332"/>
          </a:xfrm>
          <a:prstGeom prst="rect">
            <a:avLst/>
          </a:prstGeom>
          <a:noFill/>
        </p:spPr>
        <p:txBody>
          <a:bodyPr wrap="square" rtlCol="0">
            <a:spAutoFit/>
          </a:bodyPr>
          <a:lstStyle/>
          <a:p>
            <a:r>
              <a:rPr lang="en-US" dirty="0"/>
              <a:t>These are the corrected albedo alphas from </a:t>
            </a:r>
            <a:r>
              <a:rPr lang="en-US" dirty="0" err="1"/>
              <a:t>REDMoon</a:t>
            </a:r>
            <a:r>
              <a:rPr lang="en-US" dirty="0"/>
              <a:t>.</a:t>
            </a:r>
          </a:p>
        </p:txBody>
      </p:sp>
    </p:spTree>
    <p:extLst>
      <p:ext uri="{BB962C8B-B14F-4D97-AF65-F5344CB8AC3E}">
        <p14:creationId xmlns:p14="http://schemas.microsoft.com/office/powerpoint/2010/main" val="302564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7" y="1065235"/>
            <a:ext cx="5943595" cy="4589175"/>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a:t>GLACE albedo alphas</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1200329"/>
          </a:xfrm>
          <a:prstGeom prst="rect">
            <a:avLst/>
          </a:prstGeom>
          <a:noFill/>
        </p:spPr>
        <p:txBody>
          <a:bodyPr wrap="square" rtlCol="0">
            <a:spAutoFit/>
          </a:bodyPr>
          <a:lstStyle/>
          <a:p>
            <a:r>
              <a:rPr lang="en-US" dirty="0"/>
              <a:t>These are the albedo alphas from GLACE.  The near-horizontal “shrapnel” </a:t>
            </a:r>
            <a:r>
              <a:rPr lang="en-US" i="1" dirty="0"/>
              <a:t>might</a:t>
            </a:r>
            <a:r>
              <a:rPr lang="en-US" dirty="0"/>
              <a:t> just about match up with that from </a:t>
            </a:r>
            <a:r>
              <a:rPr lang="en-US" dirty="0" err="1"/>
              <a:t>REDMoon</a:t>
            </a:r>
            <a:r>
              <a:rPr lang="en-US" dirty="0"/>
              <a:t> on the previous slide (given the difference in bin widths), but the physics lists in GLACE clearly produce more disintegration alphas.  I’ll use Fahad’s 2022 paper to argue that we are closer to the truth, or at least to the consensus.</a:t>
            </a:r>
          </a:p>
        </p:txBody>
      </p:sp>
    </p:spTree>
    <p:extLst>
      <p:ext uri="{BB962C8B-B14F-4D97-AF65-F5344CB8AC3E}">
        <p14:creationId xmlns:p14="http://schemas.microsoft.com/office/powerpoint/2010/main" val="148367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7" y="1065235"/>
            <a:ext cx="5943595" cy="4589175"/>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err="1"/>
              <a:t>REDMoon</a:t>
            </a:r>
            <a:r>
              <a:rPr lang="en-US" dirty="0"/>
              <a:t> albedo photons</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369332"/>
          </a:xfrm>
          <a:prstGeom prst="rect">
            <a:avLst/>
          </a:prstGeom>
          <a:noFill/>
        </p:spPr>
        <p:txBody>
          <a:bodyPr wrap="square" rtlCol="0">
            <a:spAutoFit/>
          </a:bodyPr>
          <a:lstStyle/>
          <a:p>
            <a:r>
              <a:rPr lang="en-US" dirty="0"/>
              <a:t>These are the corrected albedo photons from </a:t>
            </a:r>
            <a:r>
              <a:rPr lang="en-US" dirty="0" err="1"/>
              <a:t>REDMoon</a:t>
            </a:r>
            <a:r>
              <a:rPr lang="en-US" dirty="0"/>
              <a:t>.</a:t>
            </a:r>
          </a:p>
        </p:txBody>
      </p:sp>
    </p:spTree>
    <p:extLst>
      <p:ext uri="{BB962C8B-B14F-4D97-AF65-F5344CB8AC3E}">
        <p14:creationId xmlns:p14="http://schemas.microsoft.com/office/powerpoint/2010/main" val="189299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8" y="1065235"/>
            <a:ext cx="5943593" cy="4589175"/>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a:t>GLACE albedo photons</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646331"/>
          </a:xfrm>
          <a:prstGeom prst="rect">
            <a:avLst/>
          </a:prstGeom>
          <a:noFill/>
        </p:spPr>
        <p:txBody>
          <a:bodyPr wrap="square" rtlCol="0">
            <a:spAutoFit/>
          </a:bodyPr>
          <a:lstStyle/>
          <a:p>
            <a:r>
              <a:rPr lang="en-US" dirty="0"/>
              <a:t>These are the albedo photons from GLACE.  The results on this and the previous slide are very similar, with a bit more at ~1 MeV and below in the simulations from </a:t>
            </a:r>
            <a:r>
              <a:rPr lang="en-US" dirty="0" err="1"/>
              <a:t>REDMoon</a:t>
            </a:r>
            <a:r>
              <a:rPr lang="en-US" dirty="0"/>
              <a:t>.</a:t>
            </a:r>
          </a:p>
        </p:txBody>
      </p:sp>
    </p:spTree>
    <p:extLst>
      <p:ext uri="{BB962C8B-B14F-4D97-AF65-F5344CB8AC3E}">
        <p14:creationId xmlns:p14="http://schemas.microsoft.com/office/powerpoint/2010/main" val="115183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8" y="1065235"/>
            <a:ext cx="5943593" cy="4589175"/>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err="1"/>
              <a:t>REDMoon</a:t>
            </a:r>
            <a:r>
              <a:rPr lang="en-US" dirty="0"/>
              <a:t> albedo e+/e-</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923330"/>
          </a:xfrm>
          <a:prstGeom prst="rect">
            <a:avLst/>
          </a:prstGeom>
          <a:noFill/>
        </p:spPr>
        <p:txBody>
          <a:bodyPr wrap="square" rtlCol="0">
            <a:spAutoFit/>
          </a:bodyPr>
          <a:lstStyle/>
          <a:p>
            <a:r>
              <a:rPr lang="en-US" dirty="0" err="1"/>
              <a:t>REDMoon</a:t>
            </a:r>
            <a:r>
              <a:rPr lang="en-US" dirty="0"/>
              <a:t> reports the sum of electrons and positrons; these are the corrected albedo energy/angle distributions at the surface.  Note that, even after correction, there is a falloff toward 90° around 1s to 10s of MeV.</a:t>
            </a:r>
          </a:p>
        </p:txBody>
      </p:sp>
    </p:spTree>
    <p:extLst>
      <p:ext uri="{BB962C8B-B14F-4D97-AF65-F5344CB8AC3E}">
        <p14:creationId xmlns:p14="http://schemas.microsoft.com/office/powerpoint/2010/main" val="308295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8" y="1065235"/>
            <a:ext cx="5943593" cy="4589174"/>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a:t>GLACE albedo e+/e-</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646331"/>
          </a:xfrm>
          <a:prstGeom prst="rect">
            <a:avLst/>
          </a:prstGeom>
          <a:noFill/>
        </p:spPr>
        <p:txBody>
          <a:bodyPr wrap="square" rtlCol="0">
            <a:spAutoFit/>
          </a:bodyPr>
          <a:lstStyle/>
          <a:p>
            <a:r>
              <a:rPr lang="en-US" dirty="0"/>
              <a:t>I summed the GLACE calculations of electrons and positrons for this figure.  It shows the same falloff toward the limb as the previous slide.</a:t>
            </a:r>
          </a:p>
        </p:txBody>
      </p:sp>
    </p:spTree>
    <p:extLst>
      <p:ext uri="{BB962C8B-B14F-4D97-AF65-F5344CB8AC3E}">
        <p14:creationId xmlns:p14="http://schemas.microsoft.com/office/powerpoint/2010/main" val="6132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images of a graph&#10;&#10;Description automatically generated with medium confidence">
            <a:extLst>
              <a:ext uri="{FF2B5EF4-FFF2-40B4-BE49-F238E27FC236}">
                <a16:creationId xmlns:a16="http://schemas.microsoft.com/office/drawing/2014/main" id="{1140DC41-06E3-58A7-01A8-015CE2AA1E30}"/>
              </a:ext>
            </a:extLst>
          </p:cNvPr>
          <p:cNvPicPr>
            <a:picLocks noChangeAspect="1"/>
          </p:cNvPicPr>
          <p:nvPr/>
        </p:nvPicPr>
        <p:blipFill>
          <a:blip r:embed="rId2"/>
          <a:stretch>
            <a:fillRect/>
          </a:stretch>
        </p:blipFill>
        <p:spPr>
          <a:xfrm>
            <a:off x="2057400" y="1200521"/>
            <a:ext cx="5029200" cy="3602340"/>
          </a:xfrm>
          <a:prstGeom prst="rect">
            <a:avLst/>
          </a:prstGeom>
        </p:spPr>
      </p:pic>
      <p:sp>
        <p:nvSpPr>
          <p:cNvPr id="2" name="Title 1">
            <a:extLst>
              <a:ext uri="{FF2B5EF4-FFF2-40B4-BE49-F238E27FC236}">
                <a16:creationId xmlns:a16="http://schemas.microsoft.com/office/drawing/2014/main" id="{949BBA78-4765-1209-A67C-85CEB5F254A6}"/>
              </a:ext>
            </a:extLst>
          </p:cNvPr>
          <p:cNvSpPr>
            <a:spLocks noGrp="1"/>
          </p:cNvSpPr>
          <p:nvPr>
            <p:ph type="title"/>
          </p:nvPr>
        </p:nvSpPr>
        <p:spPr/>
        <p:txBody>
          <a:bodyPr/>
          <a:lstStyle/>
          <a:p>
            <a:r>
              <a:rPr lang="en-US" dirty="0"/>
              <a:t>Figure 4 from </a:t>
            </a:r>
            <a:r>
              <a:rPr lang="en-US" dirty="0" err="1"/>
              <a:t>Dobynde</a:t>
            </a:r>
            <a:r>
              <a:rPr lang="en-US" dirty="0"/>
              <a:t> &amp; Guo</a:t>
            </a:r>
          </a:p>
        </p:txBody>
      </p:sp>
      <p:sp>
        <p:nvSpPr>
          <p:cNvPr id="7" name="TextBox 6">
            <a:extLst>
              <a:ext uri="{FF2B5EF4-FFF2-40B4-BE49-F238E27FC236}">
                <a16:creationId xmlns:a16="http://schemas.microsoft.com/office/drawing/2014/main" id="{472CE66E-4566-108A-EBD6-DCFDE04289AC}"/>
              </a:ext>
            </a:extLst>
          </p:cNvPr>
          <p:cNvSpPr txBox="1"/>
          <p:nvPr/>
        </p:nvSpPr>
        <p:spPr>
          <a:xfrm>
            <a:off x="230956" y="4802861"/>
            <a:ext cx="8682087" cy="2031325"/>
          </a:xfrm>
          <a:prstGeom prst="rect">
            <a:avLst/>
          </a:prstGeom>
          <a:noFill/>
        </p:spPr>
        <p:txBody>
          <a:bodyPr wrap="square" rtlCol="0">
            <a:spAutoFit/>
          </a:bodyPr>
          <a:lstStyle/>
          <a:p>
            <a:r>
              <a:rPr lang="en-US" dirty="0"/>
              <a:t>This is Figure 4 of the </a:t>
            </a:r>
            <a:r>
              <a:rPr lang="en-US" dirty="0" err="1"/>
              <a:t>REDMoon</a:t>
            </a:r>
            <a:r>
              <a:rPr lang="en-US" dirty="0"/>
              <a:t> paper.  Slide 5 shows the upper half of panel c rotated 90°; other slides show the upper halves of panels a-e and h with corrections.  Note that the lower halves of a and b, showing </a:t>
            </a:r>
            <a:r>
              <a:rPr lang="en-US" dirty="0" err="1"/>
              <a:t>downgoing</a:t>
            </a:r>
            <a:r>
              <a:rPr lang="en-US" dirty="0"/>
              <a:t> particles, fall off toward 90° for protons and alphas as do the upper halves; this means they tally an anisotropic flux of primary GCRs </a:t>
            </a:r>
            <a:r>
              <a:rPr lang="en-US" i="1" dirty="0"/>
              <a:t>at the surface</a:t>
            </a:r>
            <a:r>
              <a:rPr lang="en-US" dirty="0"/>
              <a:t>, in contradiction of their model description.  They say in the paper that they are “working on building a user-friendly online platform” around their model; I’d like to alert them to the need for correction before that (and our paper) go live.  How shall I proceed?</a:t>
            </a:r>
          </a:p>
        </p:txBody>
      </p:sp>
    </p:spTree>
    <p:extLst>
      <p:ext uri="{BB962C8B-B14F-4D97-AF65-F5344CB8AC3E}">
        <p14:creationId xmlns:p14="http://schemas.microsoft.com/office/powerpoint/2010/main" val="146355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5D608-159C-32DB-061A-4A23EA708CB2}"/>
              </a:ext>
            </a:extLst>
          </p:cNvPr>
          <p:cNvSpPr>
            <a:spLocks noGrp="1"/>
          </p:cNvSpPr>
          <p:nvPr>
            <p:ph type="title"/>
          </p:nvPr>
        </p:nvSpPr>
        <p:spPr/>
        <p:txBody>
          <a:bodyPr/>
          <a:lstStyle/>
          <a:p>
            <a:r>
              <a:rPr lang="en-US" dirty="0"/>
              <a:t>Energy-angle distributions</a:t>
            </a:r>
          </a:p>
        </p:txBody>
      </p:sp>
      <p:sp>
        <p:nvSpPr>
          <p:cNvPr id="3" name="Content Placeholder 2">
            <a:extLst>
              <a:ext uri="{FF2B5EF4-FFF2-40B4-BE49-F238E27FC236}">
                <a16:creationId xmlns:a16="http://schemas.microsoft.com/office/drawing/2014/main" id="{B251ED3F-13E3-18C0-C6F3-B4C16E7B3C18}"/>
              </a:ext>
            </a:extLst>
          </p:cNvPr>
          <p:cNvSpPr>
            <a:spLocks noGrp="1"/>
          </p:cNvSpPr>
          <p:nvPr>
            <p:ph idx="1"/>
          </p:nvPr>
        </p:nvSpPr>
        <p:spPr/>
        <p:txBody>
          <a:bodyPr/>
          <a:lstStyle/>
          <a:p>
            <a:r>
              <a:rPr lang="en-US" dirty="0"/>
              <a:t>The </a:t>
            </a:r>
            <a:r>
              <a:rPr lang="en-US" dirty="0" err="1"/>
              <a:t>REDMoon</a:t>
            </a:r>
            <a:r>
              <a:rPr lang="en-US" dirty="0"/>
              <a:t> model (</a:t>
            </a:r>
            <a:r>
              <a:rPr lang="en-US" dirty="0" err="1"/>
              <a:t>Dobynde</a:t>
            </a:r>
            <a:r>
              <a:rPr lang="en-US" dirty="0"/>
              <a:t> &amp; Guo, JGR Planets 2021) uses Geant4 to model fluxes of several particle species at and below the lunar surface under GCR bombardment, and a Zenodo dataset provides tabulated energy/angle distributions that I can compare with GLACE’s.</a:t>
            </a:r>
          </a:p>
          <a:p>
            <a:r>
              <a:rPr lang="en-US" dirty="0"/>
              <a:t>I find that they omitted a cosine factor in the flux normalization of simulation results.</a:t>
            </a:r>
          </a:p>
          <a:p>
            <a:r>
              <a:rPr lang="en-US" dirty="0"/>
              <a:t>Should I send this to them before I put it in the GLACE paper(s)…?</a:t>
            </a:r>
          </a:p>
        </p:txBody>
      </p:sp>
    </p:spTree>
    <p:extLst>
      <p:ext uri="{BB962C8B-B14F-4D97-AF65-F5344CB8AC3E}">
        <p14:creationId xmlns:p14="http://schemas.microsoft.com/office/powerpoint/2010/main" val="355167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226B-E696-1DA6-B7D2-0C6D849D22FD}"/>
              </a:ext>
            </a:extLst>
          </p:cNvPr>
          <p:cNvSpPr>
            <a:spLocks noGrp="1"/>
          </p:cNvSpPr>
          <p:nvPr>
            <p:ph type="title"/>
          </p:nvPr>
        </p:nvSpPr>
        <p:spPr/>
        <p:txBody>
          <a:bodyPr/>
          <a:lstStyle/>
          <a:p>
            <a:r>
              <a:rPr lang="en-US" dirty="0"/>
              <a:t>Angular normalization</a:t>
            </a:r>
          </a:p>
        </p:txBody>
      </p:sp>
      <p:sp>
        <p:nvSpPr>
          <p:cNvPr id="11" name="Arc 10">
            <a:extLst>
              <a:ext uri="{FF2B5EF4-FFF2-40B4-BE49-F238E27FC236}">
                <a16:creationId xmlns:a16="http://schemas.microsoft.com/office/drawing/2014/main" id="{8BEF23DD-90E2-07FB-75EB-B7C53FE5A996}"/>
              </a:ext>
            </a:extLst>
          </p:cNvPr>
          <p:cNvSpPr/>
          <p:nvPr/>
        </p:nvSpPr>
        <p:spPr>
          <a:xfrm rot="17311716">
            <a:off x="1812938" y="2446552"/>
            <a:ext cx="2871306" cy="2870348"/>
          </a:xfrm>
          <a:prstGeom prst="arc">
            <a:avLst>
              <a:gd name="adj1" fmla="val 17284937"/>
              <a:gd name="adj2" fmla="val 2045779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Parallelogram 11">
            <a:extLst>
              <a:ext uri="{FF2B5EF4-FFF2-40B4-BE49-F238E27FC236}">
                <a16:creationId xmlns:a16="http://schemas.microsoft.com/office/drawing/2014/main" id="{2BFA43B4-7D1D-D828-9FF8-6143FC450185}"/>
              </a:ext>
            </a:extLst>
          </p:cNvPr>
          <p:cNvSpPr/>
          <p:nvPr/>
        </p:nvSpPr>
        <p:spPr>
          <a:xfrm rot="676773">
            <a:off x="671038" y="2415500"/>
            <a:ext cx="124692" cy="166256"/>
          </a:xfrm>
          <a:prstGeom prst="parallelogram">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42C21354-C421-29AC-B863-EA7BBD7A381A}"/>
              </a:ext>
            </a:extLst>
          </p:cNvPr>
          <p:cNvSpPr/>
          <p:nvPr/>
        </p:nvSpPr>
        <p:spPr>
          <a:xfrm>
            <a:off x="3072499" y="3620848"/>
            <a:ext cx="617220" cy="154305"/>
          </a:xfrm>
          <a:prstGeom prst="parallelogram">
            <a:avLst>
              <a:gd name="adj" fmla="val 1197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BE2948F-C2EF-66F7-12F5-1F8202580ADD}"/>
              </a:ext>
            </a:extLst>
          </p:cNvPr>
          <p:cNvCxnSpPr/>
          <p:nvPr/>
        </p:nvCxnSpPr>
        <p:spPr>
          <a:xfrm flipV="1">
            <a:off x="3381109" y="1339263"/>
            <a:ext cx="0" cy="235873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42A7443-CF96-0E84-1751-E83CBBD329F9}"/>
              </a:ext>
            </a:extLst>
          </p:cNvPr>
          <p:cNvCxnSpPr>
            <a:cxnSpLocks/>
          </p:cNvCxnSpPr>
          <p:nvPr/>
        </p:nvCxnSpPr>
        <p:spPr>
          <a:xfrm>
            <a:off x="729345" y="2498629"/>
            <a:ext cx="2530188" cy="1122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F7414C8D-BCD8-1B0C-936F-F9A39C282BB3}"/>
                  </a:ext>
                </a:extLst>
              </p:cNvPr>
              <p:cNvSpPr txBox="1"/>
              <p:nvPr/>
            </p:nvSpPr>
            <p:spPr>
              <a:xfrm>
                <a:off x="324785" y="2122267"/>
                <a:ext cx="56111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𝑎</m:t>
                      </m:r>
                    </m:oMath>
                  </m:oMathPara>
                </a14:m>
                <a:endParaRPr lang="en-US" i="1" dirty="0"/>
              </a:p>
            </p:txBody>
          </p:sp>
        </mc:Choice>
        <mc:Fallback>
          <p:sp>
            <p:nvSpPr>
              <p:cNvPr id="16" name="TextBox 15">
                <a:extLst>
                  <a:ext uri="{FF2B5EF4-FFF2-40B4-BE49-F238E27FC236}">
                    <a16:creationId xmlns:a16="http://schemas.microsoft.com/office/drawing/2014/main" id="{F7414C8D-BCD8-1B0C-936F-F9A39C282BB3}"/>
                  </a:ext>
                </a:extLst>
              </p:cNvPr>
              <p:cNvSpPr txBox="1">
                <a:spLocks noRot="1" noChangeAspect="1" noMove="1" noResize="1" noEditPoints="1" noAdjustHandles="1" noChangeArrowheads="1" noChangeShapeType="1" noTextEdit="1"/>
              </p:cNvSpPr>
              <p:nvPr/>
            </p:nvSpPr>
            <p:spPr>
              <a:xfrm>
                <a:off x="324785" y="2122267"/>
                <a:ext cx="561110" cy="276999"/>
              </a:xfrm>
              <a:prstGeom prst="rect">
                <a:avLst/>
              </a:prstGeom>
              <a:blipFill>
                <a:blip r:embed="rId2"/>
                <a:stretch>
                  <a:fillRect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A51A28A-C077-4A4C-6B1E-F616985425DE}"/>
                  </a:ext>
                </a:extLst>
              </p:cNvPr>
              <p:cNvSpPr txBox="1"/>
              <p:nvPr/>
            </p:nvSpPr>
            <p:spPr>
              <a:xfrm>
                <a:off x="1720708" y="3074752"/>
                <a:ext cx="56111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𝑟</m:t>
                      </m:r>
                    </m:oMath>
                  </m:oMathPara>
                </a14:m>
                <a:endParaRPr lang="en-US" i="1" dirty="0"/>
              </a:p>
            </p:txBody>
          </p:sp>
        </mc:Choice>
        <mc:Fallback>
          <p:sp>
            <p:nvSpPr>
              <p:cNvPr id="17" name="TextBox 16">
                <a:extLst>
                  <a:ext uri="{FF2B5EF4-FFF2-40B4-BE49-F238E27FC236}">
                    <a16:creationId xmlns:a16="http://schemas.microsoft.com/office/drawing/2014/main" id="{EA51A28A-C077-4A4C-6B1E-F616985425DE}"/>
                  </a:ext>
                </a:extLst>
              </p:cNvPr>
              <p:cNvSpPr txBox="1">
                <a:spLocks noRot="1" noChangeAspect="1" noMove="1" noResize="1" noEditPoints="1" noAdjustHandles="1" noChangeArrowheads="1" noChangeShapeType="1" noTextEdit="1"/>
              </p:cNvSpPr>
              <p:nvPr/>
            </p:nvSpPr>
            <p:spPr>
              <a:xfrm>
                <a:off x="1720708" y="3074752"/>
                <a:ext cx="561110" cy="276999"/>
              </a:xfrm>
              <a:prstGeom prst="rect">
                <a:avLst/>
              </a:prstGeom>
              <a:blipFill>
                <a:blip r:embed="rId3"/>
                <a:stretch>
                  <a:fillRect b="-173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AB90F098-A687-B7A0-B422-A99AB352E3CA}"/>
                  </a:ext>
                </a:extLst>
              </p:cNvPr>
              <p:cNvSpPr txBox="1"/>
              <p:nvPr/>
            </p:nvSpPr>
            <p:spPr>
              <a:xfrm>
                <a:off x="3512899" y="3572359"/>
                <a:ext cx="56111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𝐴</m:t>
                      </m:r>
                    </m:oMath>
                  </m:oMathPara>
                </a14:m>
                <a:endParaRPr lang="en-US" i="1" dirty="0"/>
              </a:p>
            </p:txBody>
          </p:sp>
        </mc:Choice>
        <mc:Fallback>
          <p:sp>
            <p:nvSpPr>
              <p:cNvPr id="18" name="TextBox 17">
                <a:extLst>
                  <a:ext uri="{FF2B5EF4-FFF2-40B4-BE49-F238E27FC236}">
                    <a16:creationId xmlns:a16="http://schemas.microsoft.com/office/drawing/2014/main" id="{AB90F098-A687-B7A0-B422-A99AB352E3CA}"/>
                  </a:ext>
                </a:extLst>
              </p:cNvPr>
              <p:cNvSpPr txBox="1">
                <a:spLocks noRot="1" noChangeAspect="1" noMove="1" noResize="1" noEditPoints="1" noAdjustHandles="1" noChangeArrowheads="1" noChangeShapeType="1" noTextEdit="1"/>
              </p:cNvSpPr>
              <p:nvPr/>
            </p:nvSpPr>
            <p:spPr>
              <a:xfrm>
                <a:off x="3512899" y="3572359"/>
                <a:ext cx="561110" cy="276999"/>
              </a:xfrm>
              <a:prstGeom prst="rect">
                <a:avLst/>
              </a:prstGeom>
              <a:blipFill>
                <a:blip r:embed="rId4"/>
                <a:stretch>
                  <a:fillRect b="-2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CD9E3C95-132E-26C8-FB4C-85FBEA1FE858}"/>
                  </a:ext>
                </a:extLst>
              </p:cNvPr>
              <p:cNvSpPr txBox="1"/>
              <p:nvPr/>
            </p:nvSpPr>
            <p:spPr>
              <a:xfrm>
                <a:off x="2177913" y="2145472"/>
                <a:ext cx="56111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𝜃</m:t>
                      </m:r>
                    </m:oMath>
                  </m:oMathPara>
                </a14:m>
                <a:endParaRPr lang="en-US" dirty="0"/>
              </a:p>
            </p:txBody>
          </p:sp>
        </mc:Choice>
        <mc:Fallback>
          <p:sp>
            <p:nvSpPr>
              <p:cNvPr id="19" name="TextBox 18">
                <a:extLst>
                  <a:ext uri="{FF2B5EF4-FFF2-40B4-BE49-F238E27FC236}">
                    <a16:creationId xmlns:a16="http://schemas.microsoft.com/office/drawing/2014/main" id="{CD9E3C95-132E-26C8-FB4C-85FBEA1FE858}"/>
                  </a:ext>
                </a:extLst>
              </p:cNvPr>
              <p:cNvSpPr txBox="1">
                <a:spLocks noRot="1" noChangeAspect="1" noMove="1" noResize="1" noEditPoints="1" noAdjustHandles="1" noChangeArrowheads="1" noChangeShapeType="1" noTextEdit="1"/>
              </p:cNvSpPr>
              <p:nvPr/>
            </p:nvSpPr>
            <p:spPr>
              <a:xfrm>
                <a:off x="2177913" y="2145472"/>
                <a:ext cx="561110" cy="415498"/>
              </a:xfrm>
              <a:prstGeom prst="rect">
                <a:avLst/>
              </a:prstGeom>
              <a:blipFill>
                <a:blip r:embed="rId5"/>
                <a:stretch>
                  <a:fillRect/>
                </a:stretch>
              </a:blipFill>
            </p:spPr>
            <p:txBody>
              <a:bodyPr/>
              <a:lstStyle/>
              <a:p>
                <a:r>
                  <a:rPr lang="en-US">
                    <a:noFill/>
                  </a:rPr>
                  <a:t> </a:t>
                </a:r>
              </a:p>
            </p:txBody>
          </p:sp>
        </mc:Fallback>
      </mc:AlternateContent>
      <p:sp>
        <p:nvSpPr>
          <p:cNvPr id="20" name="Parallelogram 19">
            <a:extLst>
              <a:ext uri="{FF2B5EF4-FFF2-40B4-BE49-F238E27FC236}">
                <a16:creationId xmlns:a16="http://schemas.microsoft.com/office/drawing/2014/main" id="{E6175849-D382-E9AD-269E-615F4FFC3B9F}"/>
              </a:ext>
            </a:extLst>
          </p:cNvPr>
          <p:cNvSpPr/>
          <p:nvPr/>
        </p:nvSpPr>
        <p:spPr>
          <a:xfrm rot="17083360" flipV="1">
            <a:off x="2954497" y="3486913"/>
            <a:ext cx="372397" cy="182753"/>
          </a:xfrm>
          <a:prstGeom prst="parallelogram">
            <a:avLst>
              <a:gd name="adj" fmla="val 130928"/>
            </a:avLst>
          </a:prstGeom>
          <a:noFill/>
          <a:ln w="254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D456A66C-DD8C-12D6-DCC4-5B33218AFC5D}"/>
                  </a:ext>
                </a:extLst>
              </p:cNvPr>
              <p:cNvSpPr txBox="1"/>
              <p:nvPr/>
            </p:nvSpPr>
            <p:spPr>
              <a:xfrm>
                <a:off x="4183117" y="1226139"/>
                <a:ext cx="4593021" cy="2862322"/>
              </a:xfrm>
              <a:prstGeom prst="rect">
                <a:avLst/>
              </a:prstGeom>
              <a:noFill/>
            </p:spPr>
            <p:txBody>
              <a:bodyPr wrap="square" rtlCol="0">
                <a:spAutoFit/>
              </a:bodyPr>
              <a:lstStyle/>
              <a:p>
                <a:r>
                  <a:rPr lang="en-US" dirty="0"/>
                  <a:t>I addressed this in </a:t>
                </a:r>
                <a:r>
                  <a:rPr lang="en-US" dirty="0" err="1"/>
                  <a:t>angular_normalization.pptx</a:t>
                </a:r>
                <a:r>
                  <a:rPr lang="en-US" dirty="0"/>
                  <a:t> dated October 3, 2018 after our meeting with the LEND team, who also omitted the cosine factor in their energy/angle distributions from simulations; the sketch at left is from that PPTX.  Consider area </a:t>
                </a:r>
                <a14:m>
                  <m:oMath xmlns:m="http://schemas.openxmlformats.org/officeDocument/2006/math">
                    <m:r>
                      <a:rPr lang="en-US" b="0" i="1" smtClean="0">
                        <a:latin typeface="Cambria Math" panose="02040503050406030204" pitchFamily="18" charset="0"/>
                      </a:rPr>
                      <m:t>𝑎</m:t>
                    </m:r>
                  </m:oMath>
                </a14:m>
                <a:r>
                  <a:rPr lang="en-US" dirty="0"/>
                  <a:t> to be a segment of a ring with polar angle width </a:t>
                </a:r>
                <a14:m>
                  <m:oMath xmlns:m="http://schemas.openxmlformats.org/officeDocument/2006/math">
                    <m:r>
                      <a:rPr lang="en-US" i="1" smtClean="0">
                        <a:latin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𝜃</m:t>
                    </m:r>
                  </m:oMath>
                </a14:m>
                <a:r>
                  <a:rPr lang="en-US" dirty="0"/>
                  <a:t> (I will redo the diagram later), in which we tabulate simulated particles coming from production area </a:t>
                </a:r>
                <a14:m>
                  <m:oMath xmlns:m="http://schemas.openxmlformats.org/officeDocument/2006/math">
                    <m:r>
                      <a:rPr lang="en-US" b="0" i="1" smtClean="0">
                        <a:latin typeface="Cambria Math" panose="02040503050406030204" pitchFamily="18" charset="0"/>
                      </a:rPr>
                      <m:t>𝐴</m:t>
                    </m:r>
                  </m:oMath>
                </a14:m>
                <a:r>
                  <a:rPr lang="en-US" dirty="0"/>
                  <a:t>.  If </a:t>
                </a:r>
                <a14:m>
                  <m:oMath xmlns:m="http://schemas.openxmlformats.org/officeDocument/2006/math">
                    <m:r>
                      <a:rPr lang="en-US" b="0" i="1" smtClean="0">
                        <a:latin typeface="Cambria Math" panose="02040503050406030204" pitchFamily="18" charset="0"/>
                      </a:rPr>
                      <m:t>𝑑𝑁</m:t>
                    </m:r>
                  </m:oMath>
                </a14:m>
                <a:r>
                  <a:rPr lang="en-US" dirty="0"/>
                  <a:t> particles are counted in a simulation run, we</a:t>
                </a:r>
              </a:p>
            </p:txBody>
          </p:sp>
        </mc:Choice>
        <mc:Fallback>
          <p:sp>
            <p:nvSpPr>
              <p:cNvPr id="21" name="TextBox 20">
                <a:extLst>
                  <a:ext uri="{FF2B5EF4-FFF2-40B4-BE49-F238E27FC236}">
                    <a16:creationId xmlns:a16="http://schemas.microsoft.com/office/drawing/2014/main" id="{D456A66C-DD8C-12D6-DCC4-5B33218AFC5D}"/>
                  </a:ext>
                </a:extLst>
              </p:cNvPr>
              <p:cNvSpPr txBox="1">
                <a:spLocks noRot="1" noChangeAspect="1" noMove="1" noResize="1" noEditPoints="1" noAdjustHandles="1" noChangeArrowheads="1" noChangeShapeType="1" noTextEdit="1"/>
              </p:cNvSpPr>
              <p:nvPr/>
            </p:nvSpPr>
            <p:spPr>
              <a:xfrm>
                <a:off x="4183117" y="1226139"/>
                <a:ext cx="4593021" cy="2862322"/>
              </a:xfrm>
              <a:prstGeom prst="rect">
                <a:avLst/>
              </a:prstGeom>
              <a:blipFill>
                <a:blip r:embed="rId6"/>
                <a:stretch>
                  <a:fillRect l="-1102" t="-881" b="-22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F8544C6-7D69-27FE-E599-4DF7AD42EF03}"/>
                  </a:ext>
                </a:extLst>
              </p:cNvPr>
              <p:cNvSpPr txBox="1"/>
              <p:nvPr/>
            </p:nvSpPr>
            <p:spPr>
              <a:xfrm>
                <a:off x="324785" y="3959255"/>
                <a:ext cx="8451353" cy="2308324"/>
              </a:xfrm>
              <a:prstGeom prst="rect">
                <a:avLst/>
              </a:prstGeom>
              <a:noFill/>
            </p:spPr>
            <p:txBody>
              <a:bodyPr wrap="square" rtlCol="0">
                <a:spAutoFit/>
              </a:bodyPr>
              <a:lstStyle/>
              <a:p>
                <a:r>
                  <a:rPr lang="en-US" dirty="0"/>
                  <a:t>might expect to normalize to a fluence </a:t>
                </a:r>
                <a14:m>
                  <m:oMath xmlns:m="http://schemas.openxmlformats.org/officeDocument/2006/math">
                    <m:r>
                      <a:rPr lang="en-US" b="0" i="1" smtClean="0">
                        <a:latin typeface="Cambria Math" panose="02040503050406030204" pitchFamily="18" charset="0"/>
                      </a:rPr>
                      <m:t>𝐽</m:t>
                    </m:r>
                  </m:oMath>
                </a14:m>
                <a:r>
                  <a:rPr lang="en-US" dirty="0"/>
                  <a:t> in particles per (cm</a:t>
                </a:r>
                <a:r>
                  <a:rPr lang="en-US" baseline="30000" dirty="0"/>
                  <a:t>2</a:t>
                </a:r>
                <a:r>
                  <a:rPr lang="en-US" dirty="0"/>
                  <a:t> </a:t>
                </a:r>
                <a:r>
                  <a:rPr lang="en-US" dirty="0" err="1"/>
                  <a:t>sr</a:t>
                </a:r>
                <a:r>
                  <a:rPr lang="en-US" dirty="0"/>
                  <a:t>) using the solid angle of the ring containing </a:t>
                </a:r>
                <a14:m>
                  <m:oMath xmlns:m="http://schemas.openxmlformats.org/officeDocument/2006/math">
                    <m:r>
                      <a:rPr lang="en-US" i="1">
                        <a:latin typeface="Cambria Math" panose="02040503050406030204" pitchFamily="18" charset="0"/>
                      </a:rPr>
                      <m:t>𝑎</m:t>
                    </m:r>
                  </m:oMath>
                </a14:m>
                <a:r>
                  <a:rPr lang="en-US" dirty="0"/>
                  <a:t> and the area of target </a:t>
                </a:r>
                <a14:m>
                  <m:oMath xmlns:m="http://schemas.openxmlformats.org/officeDocument/2006/math">
                    <m:r>
                      <a:rPr lang="en-US" i="1">
                        <a:latin typeface="Cambria Math" panose="02040503050406030204" pitchFamily="18" charset="0"/>
                      </a:rPr>
                      <m:t>𝐴</m:t>
                    </m:r>
                  </m:oMath>
                </a14:m>
                <a:r>
                  <a:rPr lang="en-US" dirty="0"/>
                  <a:t>: that is, </a:t>
                </a:r>
                <a14:m>
                  <m:oMath xmlns:m="http://schemas.openxmlformats.org/officeDocument/2006/math">
                    <m:r>
                      <a:rPr lang="en-US" b="0" i="1" smtClean="0">
                        <a:latin typeface="Cambria Math" panose="02040503050406030204" pitchFamily="18" charset="0"/>
                      </a:rPr>
                      <m:t>𝑑𝑁</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𝐽𝐴</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oMath>
                </a14:m>
                <a:r>
                  <a:rPr lang="en-US" dirty="0"/>
                  <a:t>.  This is what the LEND and </a:t>
                </a:r>
                <a:r>
                  <a:rPr lang="en-US" dirty="0" err="1"/>
                  <a:t>REDMoon</a:t>
                </a:r>
                <a:r>
                  <a:rPr lang="en-US" dirty="0"/>
                  <a:t> folks did.  However, the appropriate area is that of the dotted rectangle normal to the radius </a:t>
                </a:r>
                <a14:m>
                  <m:oMath xmlns:m="http://schemas.openxmlformats.org/officeDocument/2006/math">
                    <m:r>
                      <a:rPr lang="en-US" b="0" i="1" smtClean="0">
                        <a:latin typeface="Cambria Math" panose="02040503050406030204" pitchFamily="18" charset="0"/>
                      </a:rPr>
                      <m:t>𝑟</m:t>
                    </m:r>
                  </m:oMath>
                </a14:m>
                <a:r>
                  <a:rPr lang="en-US" dirty="0"/>
                  <a:t>, which is </a:t>
                </a:r>
                <a14:m>
                  <m:oMath xmlns:m="http://schemas.openxmlformats.org/officeDocument/2006/math">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oMath>
                </a14:m>
                <a:r>
                  <a:rPr lang="en-US" dirty="0"/>
                  <a:t>: that is, </a:t>
                </a:r>
                <a14:m>
                  <m:oMath xmlns:m="http://schemas.openxmlformats.org/officeDocument/2006/math">
                    <m:r>
                      <a:rPr lang="en-US" b="0" i="1" smtClean="0">
                        <a:latin typeface="Cambria Math" panose="02040503050406030204" pitchFamily="18" charset="0"/>
                      </a:rPr>
                      <m:t>𝑑𝑁</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𝐽𝐴</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oMath>
                </a14:m>
                <a:r>
                  <a:rPr lang="en-US" dirty="0"/>
                  <a:t>.  Imagine the flat surface </a:t>
                </a:r>
                <a14:m>
                  <m:oMath xmlns:m="http://schemas.openxmlformats.org/officeDocument/2006/math">
                    <m:r>
                      <a:rPr lang="en-US" i="1">
                        <a:latin typeface="Cambria Math" panose="02040503050406030204" pitchFamily="18" charset="0"/>
                      </a:rPr>
                      <m:t>𝐴</m:t>
                    </m:r>
                  </m:oMath>
                </a14:m>
                <a:r>
                  <a:rPr lang="en-US" dirty="0"/>
                  <a:t> giving off a uniform glow: if you zoom in on a fraction of the surface, you will always receive the same number of photons regardless of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but if you view the </a:t>
                </a:r>
                <a:r>
                  <a:rPr lang="en-US" i="1" dirty="0"/>
                  <a:t>whole area </a:t>
                </a:r>
                <a:r>
                  <a:rPr lang="en-US" dirty="0"/>
                  <a:t>from a distance, the light will diminish as you look at it closer to edge-on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=90°</m:t>
                    </m:r>
                  </m:oMath>
                </a14:m>
                <a:r>
                  <a:rPr lang="en-US" dirty="0"/>
                  <a:t>).  This is the appropriate way to tabulate a simulation’s particles.</a:t>
                </a:r>
              </a:p>
            </p:txBody>
          </p:sp>
        </mc:Choice>
        <mc:Fallback>
          <p:sp>
            <p:nvSpPr>
              <p:cNvPr id="22" name="TextBox 21">
                <a:extLst>
                  <a:ext uri="{FF2B5EF4-FFF2-40B4-BE49-F238E27FC236}">
                    <a16:creationId xmlns:a16="http://schemas.microsoft.com/office/drawing/2014/main" id="{4F8544C6-7D69-27FE-E599-4DF7AD42EF03}"/>
                  </a:ext>
                </a:extLst>
              </p:cNvPr>
              <p:cNvSpPr txBox="1">
                <a:spLocks noRot="1" noChangeAspect="1" noMove="1" noResize="1" noEditPoints="1" noAdjustHandles="1" noChangeArrowheads="1" noChangeShapeType="1" noTextEdit="1"/>
              </p:cNvSpPr>
              <p:nvPr/>
            </p:nvSpPr>
            <p:spPr>
              <a:xfrm>
                <a:off x="324785" y="3959255"/>
                <a:ext cx="8451353" cy="2308324"/>
              </a:xfrm>
              <a:prstGeom prst="rect">
                <a:avLst/>
              </a:prstGeom>
              <a:blipFill>
                <a:blip r:embed="rId7"/>
                <a:stretch>
                  <a:fillRect l="-600" t="-1093" b="-3279"/>
                </a:stretch>
              </a:blipFill>
            </p:spPr>
            <p:txBody>
              <a:bodyPr/>
              <a:lstStyle/>
              <a:p>
                <a:r>
                  <a:rPr lang="en-US">
                    <a:noFill/>
                  </a:rPr>
                  <a:t> </a:t>
                </a:r>
              </a:p>
            </p:txBody>
          </p:sp>
        </mc:Fallback>
      </mc:AlternateContent>
    </p:spTree>
    <p:extLst>
      <p:ext uri="{BB962C8B-B14F-4D97-AF65-F5344CB8AC3E}">
        <p14:creationId xmlns:p14="http://schemas.microsoft.com/office/powerpoint/2010/main" val="281852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9AF8B6-9D2B-D50F-9538-45CDF97632B3}"/>
              </a:ext>
            </a:extLst>
          </p:cNvPr>
          <p:cNvPicPr>
            <a:picLocks noChangeAspect="1"/>
          </p:cNvPicPr>
          <p:nvPr/>
        </p:nvPicPr>
        <p:blipFill>
          <a:blip r:embed="rId2"/>
          <a:srcRect/>
          <a:stretch/>
        </p:blipFill>
        <p:spPr>
          <a:xfrm>
            <a:off x="1271016" y="457200"/>
            <a:ext cx="6611815" cy="5029200"/>
          </a:xfrm>
          <a:prstGeom prst="rect">
            <a:avLst/>
          </a:prstGeom>
        </p:spPr>
      </p:pic>
      <p:sp>
        <p:nvSpPr>
          <p:cNvPr id="2" name="Title 1">
            <a:extLst>
              <a:ext uri="{FF2B5EF4-FFF2-40B4-BE49-F238E27FC236}">
                <a16:creationId xmlns:a16="http://schemas.microsoft.com/office/drawing/2014/main" id="{E3F4457A-991E-E1AB-C619-D3FEBB73D385}"/>
              </a:ext>
            </a:extLst>
          </p:cNvPr>
          <p:cNvSpPr>
            <a:spLocks noGrp="1"/>
          </p:cNvSpPr>
          <p:nvPr>
            <p:ph type="title"/>
          </p:nvPr>
        </p:nvSpPr>
        <p:spPr/>
        <p:txBody>
          <a:bodyPr/>
          <a:lstStyle/>
          <a:p>
            <a:r>
              <a:rPr lang="en-US" dirty="0"/>
              <a:t>Correction factor</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C491CB3-7985-EC9F-4E09-1E3DE7C4719A}"/>
                  </a:ext>
                </a:extLst>
              </p:cNvPr>
              <p:cNvSpPr txBox="1"/>
              <p:nvPr/>
            </p:nvSpPr>
            <p:spPr>
              <a:xfrm>
                <a:off x="235670" y="5382705"/>
                <a:ext cx="8644379" cy="923330"/>
              </a:xfrm>
              <a:prstGeom prst="rect">
                <a:avLst/>
              </a:prstGeom>
              <a:noFill/>
            </p:spPr>
            <p:txBody>
              <a:bodyPr wrap="square" rtlCol="0">
                <a:spAutoFit/>
              </a:bodyPr>
              <a:lstStyle/>
              <a:p>
                <a:r>
                  <a:rPr lang="en-US" dirty="0"/>
                  <a:t>If we calculate fluxes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rPr>
                      <m:t>)</m:t>
                    </m:r>
                  </m:oMath>
                </a14:m>
                <a:r>
                  <a:rPr lang="en-US" dirty="0"/>
                  <a:t> from simulation counts </a:t>
                </a:r>
                <a14:m>
                  <m:oMath xmlns:m="http://schemas.openxmlformats.org/officeDocument/2006/math">
                    <m:r>
                      <a:rPr lang="en-US" b="0" i="1" smtClean="0">
                        <a:latin typeface="Cambria Math" panose="02040503050406030204" pitchFamily="18" charset="0"/>
                      </a:rPr>
                      <m:t>𝑁</m:t>
                    </m:r>
                  </m:oMath>
                </a14:m>
                <a:r>
                  <a:rPr lang="en-US" dirty="0"/>
                  <a:t> between polar angles of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oMath>
                </a14:m>
                <a:r>
                  <a:rPr lang="en-US" dirty="0"/>
                  <a:t>, integrating the two expressions for </a:t>
                </a:r>
                <a14:m>
                  <m:oMath xmlns:m="http://schemas.openxmlformats.org/officeDocument/2006/math">
                    <m:r>
                      <a:rPr lang="en-US" b="0" i="1" smtClean="0">
                        <a:latin typeface="Cambria Math" panose="02040503050406030204" pitchFamily="18" charset="0"/>
                      </a:rPr>
                      <m:t>𝑑𝑁</m:t>
                    </m:r>
                  </m:oMath>
                </a14:m>
                <a:r>
                  <a:rPr lang="en-US" dirty="0"/>
                  <a:t> over the 5° bins of </a:t>
                </a:r>
                <a:r>
                  <a:rPr lang="en-US" dirty="0" err="1"/>
                  <a:t>REDMoon</a:t>
                </a:r>
                <a:r>
                  <a:rPr lang="en-US" dirty="0"/>
                  <a:t>, the ratio is the correction factor plotted above: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=2</m:t>
                    </m:r>
                    <m:f>
                      <m:fPr>
                        <m:type m:val="lin"/>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0</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e>
                                </m:func>
                              </m:e>
                            </m:func>
                          </m:e>
                        </m:d>
                      </m:num>
                      <m:den>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2</m:t>
                                    </m:r>
                                  </m:sup>
                                </m:sSup>
                              </m:fName>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2</m:t>
                                        </m:r>
                                      </m:sup>
                                    </m:sSup>
                                  </m:fName>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0</m:t>
                                        </m:r>
                                      </m:sub>
                                    </m:sSub>
                                  </m:e>
                                </m:func>
                              </m:e>
                            </m:func>
                          </m:e>
                        </m:d>
                      </m:den>
                    </m:f>
                  </m:oMath>
                </a14:m>
                <a:r>
                  <a:rPr lang="en-US" dirty="0"/>
                  <a:t>.</a:t>
                </a:r>
              </a:p>
            </p:txBody>
          </p:sp>
        </mc:Choice>
        <mc:Fallback>
          <p:sp>
            <p:nvSpPr>
              <p:cNvPr id="5" name="TextBox 4">
                <a:extLst>
                  <a:ext uri="{FF2B5EF4-FFF2-40B4-BE49-F238E27FC236}">
                    <a16:creationId xmlns:a16="http://schemas.microsoft.com/office/drawing/2014/main" id="{0C491CB3-7985-EC9F-4E09-1E3DE7C4719A}"/>
                  </a:ext>
                </a:extLst>
              </p:cNvPr>
              <p:cNvSpPr txBox="1">
                <a:spLocks noRot="1" noChangeAspect="1" noMove="1" noResize="1" noEditPoints="1" noAdjustHandles="1" noChangeArrowheads="1" noChangeShapeType="1" noTextEdit="1"/>
              </p:cNvSpPr>
              <p:nvPr/>
            </p:nvSpPr>
            <p:spPr>
              <a:xfrm>
                <a:off x="235670" y="5382705"/>
                <a:ext cx="8644379" cy="923330"/>
              </a:xfrm>
              <a:prstGeom prst="rect">
                <a:avLst/>
              </a:prstGeom>
              <a:blipFill>
                <a:blip r:embed="rId3"/>
                <a:stretch>
                  <a:fillRect l="-587" t="-2703" b="-66216"/>
                </a:stretch>
              </a:blipFill>
            </p:spPr>
            <p:txBody>
              <a:bodyPr/>
              <a:lstStyle/>
              <a:p>
                <a:r>
                  <a:rPr lang="en-US">
                    <a:noFill/>
                  </a:rPr>
                  <a:t> </a:t>
                </a:r>
              </a:p>
            </p:txBody>
          </p:sp>
        </mc:Fallback>
      </mc:AlternateContent>
    </p:spTree>
    <p:extLst>
      <p:ext uri="{BB962C8B-B14F-4D97-AF65-F5344CB8AC3E}">
        <p14:creationId xmlns:p14="http://schemas.microsoft.com/office/powerpoint/2010/main" val="78999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tretch>
            <a:fillRect/>
          </a:stretch>
        </p:blipFill>
        <p:spPr>
          <a:xfrm>
            <a:off x="1728216" y="1065235"/>
            <a:ext cx="5943600" cy="4589179"/>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err="1"/>
              <a:t>REDMoon</a:t>
            </a:r>
            <a:r>
              <a:rPr lang="en-US" dirty="0"/>
              <a:t> neutrons (original)</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923330"/>
          </a:xfrm>
          <a:prstGeom prst="rect">
            <a:avLst/>
          </a:prstGeom>
          <a:noFill/>
        </p:spPr>
        <p:txBody>
          <a:bodyPr wrap="square" rtlCol="0">
            <a:spAutoFit/>
          </a:bodyPr>
          <a:lstStyle/>
          <a:p>
            <a:r>
              <a:rPr lang="en-US" dirty="0"/>
              <a:t>These are the albedo neutrons from Figure 4 of </a:t>
            </a:r>
            <a:r>
              <a:rPr lang="en-US" dirty="0" err="1"/>
              <a:t>Dobynde</a:t>
            </a:r>
            <a:r>
              <a:rPr lang="en-US" dirty="0"/>
              <a:t> &amp; Guo (2021), as tabulated for a solar minimum GCR spectrum.  Note the significant fall-off toward the limb (90°), as well as the lower cut-off energy of 0.01 eV (black below indicates no data).</a:t>
            </a:r>
          </a:p>
        </p:txBody>
      </p:sp>
    </p:spTree>
    <p:extLst>
      <p:ext uri="{BB962C8B-B14F-4D97-AF65-F5344CB8AC3E}">
        <p14:creationId xmlns:p14="http://schemas.microsoft.com/office/powerpoint/2010/main" val="215554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6" y="1065235"/>
            <a:ext cx="5943599" cy="4589179"/>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err="1"/>
              <a:t>REDMoon</a:t>
            </a:r>
            <a:r>
              <a:rPr lang="en-US" dirty="0"/>
              <a:t> neutrons (corrected)</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923330"/>
          </a:xfrm>
          <a:prstGeom prst="rect">
            <a:avLst/>
          </a:prstGeom>
          <a:noFill/>
        </p:spPr>
        <p:txBody>
          <a:bodyPr wrap="square" rtlCol="0">
            <a:spAutoFit/>
          </a:bodyPr>
          <a:lstStyle/>
          <a:p>
            <a:r>
              <a:rPr lang="en-US" dirty="0"/>
              <a:t>Here is the energy-angle distribution for neutrons rising from the surface under a solar minimum GCR spectrum, with the correction factor on slide 4 applied.  The spectrum hardens and intensifies toward the limb, as we are used to seeing in our simulations.</a:t>
            </a:r>
          </a:p>
        </p:txBody>
      </p:sp>
    </p:spTree>
    <p:extLst>
      <p:ext uri="{BB962C8B-B14F-4D97-AF65-F5344CB8AC3E}">
        <p14:creationId xmlns:p14="http://schemas.microsoft.com/office/powerpoint/2010/main" val="366357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6" y="1065235"/>
            <a:ext cx="5943599" cy="4589178"/>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a:t>GLACE albedo neutrons</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923330"/>
          </a:xfrm>
          <a:prstGeom prst="rect">
            <a:avLst/>
          </a:prstGeom>
          <a:noFill/>
        </p:spPr>
        <p:txBody>
          <a:bodyPr wrap="square" rtlCol="0">
            <a:spAutoFit/>
          </a:bodyPr>
          <a:lstStyle/>
          <a:p>
            <a:r>
              <a:rPr lang="en-US" dirty="0"/>
              <a:t>This is the plot from GLACE, using a solar-minimum GCR spectrum from Badhwar-O’Neill 2020 rather than 2014 as with </a:t>
            </a:r>
            <a:r>
              <a:rPr lang="en-US" dirty="0" err="1"/>
              <a:t>REDMoon</a:t>
            </a:r>
            <a:r>
              <a:rPr lang="en-US" dirty="0"/>
              <a:t>.  The distributions are similar enough that I can run comparisons of spectra from this and the previous slide integrated over all angles.</a:t>
            </a:r>
          </a:p>
        </p:txBody>
      </p:sp>
    </p:spTree>
    <p:extLst>
      <p:ext uri="{BB962C8B-B14F-4D97-AF65-F5344CB8AC3E}">
        <p14:creationId xmlns:p14="http://schemas.microsoft.com/office/powerpoint/2010/main" val="278977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7" y="1065235"/>
            <a:ext cx="5943597" cy="4589178"/>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err="1"/>
              <a:t>REDMoon</a:t>
            </a:r>
            <a:r>
              <a:rPr lang="en-US" dirty="0"/>
              <a:t> neutrons at 50 cm</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923330"/>
          </a:xfrm>
          <a:prstGeom prst="rect">
            <a:avLst/>
          </a:prstGeom>
          <a:noFill/>
        </p:spPr>
        <p:txBody>
          <a:bodyPr wrap="square" rtlCol="0">
            <a:spAutoFit/>
          </a:bodyPr>
          <a:lstStyle/>
          <a:p>
            <a:r>
              <a:rPr lang="en-US" dirty="0"/>
              <a:t>The </a:t>
            </a:r>
            <a:r>
              <a:rPr lang="en-US" dirty="0" err="1"/>
              <a:t>REDMoon</a:t>
            </a:r>
            <a:r>
              <a:rPr lang="en-US" dirty="0"/>
              <a:t> model plots particles going both up and down at the surface and at 50, 100, and 200 cm depth.  They use a regolith density and composition different from those in GLACE; here are the corrected up-going neutrons at 50 cm depth, or 97.8 g/cm</a:t>
            </a:r>
            <a:r>
              <a:rPr lang="en-US" baseline="30000" dirty="0"/>
              <a:t>2</a:t>
            </a:r>
            <a:r>
              <a:rPr lang="en-US" dirty="0"/>
              <a:t>.</a:t>
            </a:r>
          </a:p>
        </p:txBody>
      </p:sp>
    </p:spTree>
    <p:extLst>
      <p:ext uri="{BB962C8B-B14F-4D97-AF65-F5344CB8AC3E}">
        <p14:creationId xmlns:p14="http://schemas.microsoft.com/office/powerpoint/2010/main" val="212336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1E064-8191-A1C9-25D5-E33F1E649A80}"/>
              </a:ext>
            </a:extLst>
          </p:cNvPr>
          <p:cNvPicPr>
            <a:picLocks noChangeAspect="1"/>
          </p:cNvPicPr>
          <p:nvPr/>
        </p:nvPicPr>
        <p:blipFill>
          <a:blip r:embed="rId2"/>
          <a:srcRect/>
          <a:stretch/>
        </p:blipFill>
        <p:spPr>
          <a:xfrm>
            <a:off x="1728217" y="1065235"/>
            <a:ext cx="5943597" cy="4589177"/>
          </a:xfrm>
          <a:prstGeom prst="rect">
            <a:avLst/>
          </a:prstGeom>
        </p:spPr>
      </p:pic>
      <p:sp>
        <p:nvSpPr>
          <p:cNvPr id="2" name="Title 1">
            <a:extLst>
              <a:ext uri="{FF2B5EF4-FFF2-40B4-BE49-F238E27FC236}">
                <a16:creationId xmlns:a16="http://schemas.microsoft.com/office/drawing/2014/main" id="{026F9B06-34C5-98DE-EF5B-70FA3AB7F3EB}"/>
              </a:ext>
            </a:extLst>
          </p:cNvPr>
          <p:cNvSpPr>
            <a:spLocks noGrp="1"/>
          </p:cNvSpPr>
          <p:nvPr>
            <p:ph type="title"/>
          </p:nvPr>
        </p:nvSpPr>
        <p:spPr/>
        <p:txBody>
          <a:bodyPr/>
          <a:lstStyle/>
          <a:p>
            <a:r>
              <a:rPr lang="en-US" dirty="0"/>
              <a:t>GLACE neutrons at 10 cm</a:t>
            </a:r>
          </a:p>
        </p:txBody>
      </p:sp>
      <p:sp>
        <p:nvSpPr>
          <p:cNvPr id="5" name="TextBox 4">
            <a:extLst>
              <a:ext uri="{FF2B5EF4-FFF2-40B4-BE49-F238E27FC236}">
                <a16:creationId xmlns:a16="http://schemas.microsoft.com/office/drawing/2014/main" id="{D4559F3D-77C0-368D-CBBA-FE37678AA0BB}"/>
              </a:ext>
            </a:extLst>
          </p:cNvPr>
          <p:cNvSpPr txBox="1"/>
          <p:nvPr/>
        </p:nvSpPr>
        <p:spPr>
          <a:xfrm>
            <a:off x="226243" y="5448692"/>
            <a:ext cx="8672660" cy="1200329"/>
          </a:xfrm>
          <a:prstGeom prst="rect">
            <a:avLst/>
          </a:prstGeom>
          <a:noFill/>
        </p:spPr>
        <p:txBody>
          <a:bodyPr wrap="square" rtlCol="0">
            <a:spAutoFit/>
          </a:bodyPr>
          <a:lstStyle/>
          <a:p>
            <a:r>
              <a:rPr lang="en-US" dirty="0"/>
              <a:t>GLACE, being focused on albedo, only includes one subsurface neutron distribution.  For dry regolith, this is at 10 cm depth, or 30 g/cm</a:t>
            </a:r>
            <a:r>
              <a:rPr lang="en-US" baseline="30000" dirty="0"/>
              <a:t>2</a:t>
            </a:r>
            <a:r>
              <a:rPr lang="en-US" dirty="0"/>
              <a:t>.  Comparing this vs. slide 7, we see the same trends as slide 8 vs. 6 for </a:t>
            </a:r>
            <a:r>
              <a:rPr lang="en-US" dirty="0" err="1"/>
              <a:t>REDMoon</a:t>
            </a:r>
            <a:r>
              <a:rPr lang="en-US" dirty="0"/>
              <a:t>:  more lower- and fewer high-energy neutrons at depth than at the surface.</a:t>
            </a:r>
          </a:p>
        </p:txBody>
      </p:sp>
    </p:spTree>
    <p:extLst>
      <p:ext uri="{BB962C8B-B14F-4D97-AF65-F5344CB8AC3E}">
        <p14:creationId xmlns:p14="http://schemas.microsoft.com/office/powerpoint/2010/main" val="34095961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887</TotalTime>
  <Words>1100</Words>
  <Application>Microsoft Macintosh PowerPoint</Application>
  <PresentationFormat>On-screen Show (4:3)</PresentationFormat>
  <Paragraphs>44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Comparison of GLACE And REDMoon Results</vt:lpstr>
      <vt:lpstr>Energy-angle distributions</vt:lpstr>
      <vt:lpstr>Angular normalization</vt:lpstr>
      <vt:lpstr>Correction factor</vt:lpstr>
      <vt:lpstr>REDMoon neutrons (original)</vt:lpstr>
      <vt:lpstr>REDMoon neutrons (corrected)</vt:lpstr>
      <vt:lpstr>GLACE albedo neutrons</vt:lpstr>
      <vt:lpstr>REDMoon neutrons at 50 cm</vt:lpstr>
      <vt:lpstr>GLACE neutrons at 10 cm</vt:lpstr>
      <vt:lpstr>REDMoon albedo protons</vt:lpstr>
      <vt:lpstr>GLACE albedo protons</vt:lpstr>
      <vt:lpstr>REDMoon albedo alphas</vt:lpstr>
      <vt:lpstr>GLACE albedo alphas</vt:lpstr>
      <vt:lpstr>REDMoon albedo photons</vt:lpstr>
      <vt:lpstr>GLACE albedo photons</vt:lpstr>
      <vt:lpstr>REDMoon albedo e+/e-</vt:lpstr>
      <vt:lpstr>GLACE albedo e+/e-</vt:lpstr>
      <vt:lpstr>Figure 4 from Dobynde &amp; Guo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GLACE And REDMoon Results</dc:title>
  <dc:creator>Mark D Looper</dc:creator>
  <cp:lastModifiedBy>Mark D Looper</cp:lastModifiedBy>
  <cp:revision>14</cp:revision>
  <dcterms:created xsi:type="dcterms:W3CDTF">2024-02-27T07:15:07Z</dcterms:created>
  <dcterms:modified xsi:type="dcterms:W3CDTF">2024-02-27T22:02:56Z</dcterms:modified>
</cp:coreProperties>
</file>