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2" r:id="rId3"/>
    <p:sldId id="257" r:id="rId4"/>
    <p:sldId id="261" r:id="rId5"/>
    <p:sldId id="265" r:id="rId6"/>
    <p:sldId id="263" r:id="rId7"/>
    <p:sldId id="268" r:id="rId8"/>
    <p:sldId id="266" r:id="rId9"/>
    <p:sldId id="267" r:id="rId10"/>
    <p:sldId id="259" r:id="rId11"/>
    <p:sldId id="258" r:id="rId12"/>
    <p:sldId id="260"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08"/>
    <p:restoredTop sz="94592"/>
  </p:normalViewPr>
  <p:slideViewPr>
    <p:cSldViewPr snapToGrid="0" snapToObjects="1">
      <p:cViewPr varScale="1">
        <p:scale>
          <a:sx n="125" d="100"/>
          <a:sy n="125" d="100"/>
        </p:scale>
        <p:origin x="192"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14DC2-68C5-5C4F-9E7F-FC2BAAF2FB87}" type="datetimeFigureOut">
              <a:rPr lang="en-US" smtClean="0"/>
              <a:t>5/25/21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83752-377F-5447-A771-6BE20A2C8793}" type="slidenum">
              <a:rPr lang="en-US" smtClean="0"/>
              <a:t>‹#›</a:t>
            </a:fld>
            <a:endParaRPr lang="en-US"/>
          </a:p>
        </p:txBody>
      </p:sp>
    </p:spTree>
    <p:extLst>
      <p:ext uri="{BB962C8B-B14F-4D97-AF65-F5344CB8AC3E}">
        <p14:creationId xmlns:p14="http://schemas.microsoft.com/office/powerpoint/2010/main" val="183726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783752-377F-5447-A771-6BE20A2C8793}" type="slidenum">
              <a:rPr lang="en-US" smtClean="0"/>
              <a:t>7</a:t>
            </a:fld>
            <a:endParaRPr lang="en-US"/>
          </a:p>
        </p:txBody>
      </p:sp>
    </p:spTree>
    <p:extLst>
      <p:ext uri="{BB962C8B-B14F-4D97-AF65-F5344CB8AC3E}">
        <p14:creationId xmlns:p14="http://schemas.microsoft.com/office/powerpoint/2010/main" val="69372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5"/>
          </p:nvPr>
        </p:nvSpPr>
        <p:spPr/>
        <p:txBody>
          <a:bodyPr/>
          <a:lstStyle/>
          <a:p>
            <a:fld id="{23783752-377F-5447-A771-6BE20A2C8793}" type="slidenum">
              <a:rPr lang="en-US" smtClean="0"/>
              <a:t>10</a:t>
            </a:fld>
            <a:endParaRPr lang="en-US"/>
          </a:p>
        </p:txBody>
      </p:sp>
    </p:spTree>
    <p:extLst>
      <p:ext uri="{BB962C8B-B14F-4D97-AF65-F5344CB8AC3E}">
        <p14:creationId xmlns:p14="http://schemas.microsoft.com/office/powerpoint/2010/main" val="748019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CC8E-F3FE-6142-A896-FA9CA803A7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3D6448-F375-1942-B297-C8DF39333A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972BBA-22EB-B340-8511-80838421E525}"/>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04D71C7A-8468-5D43-9D82-6A0493DF5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AE50A-E7D4-594B-9E94-7EBD0A81EAF6}"/>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118836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C6F62-19F6-3147-9065-9CFD9D16A8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66FE5B-42F0-1D41-818D-E2B0FA3D4C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1C73A-BC5A-BA41-8FBD-BFF0B0B9E58E}"/>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7E93C6F8-3D40-954A-903C-6F41D955A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9BECF-F500-0E4C-84E5-44569020312D}"/>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326000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0CBB1D-13AB-E54C-8595-83120390A0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BCAE13-67C3-DC4A-9380-45490898D7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84495-2873-154D-980D-500EF6E9B1A4}"/>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CCEC7DBE-A296-7D46-8947-1669818DF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78D95-D602-FA4E-B86B-6A46DBB49784}"/>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112209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2754-C67E-B040-8AB9-76271B3A8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378A02-07D0-0949-89CC-B3F6BA7BE8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5FD52-51D0-EB4F-A472-947934FAD1CF}"/>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42D48212-5D84-6D49-B2CF-E026B3AAA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3A030-5FB6-8A4C-B424-953FC3783264}"/>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72378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4B5A-3C93-D84F-9E3F-C6962E88ED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20F2D3-4D54-1E4F-ACEA-89E4C38F62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724400-A8EE-2F4F-B89A-44457E5A2FD3}"/>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8353D00C-9B7B-414F-B8ED-2B4D8760C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26A2D4-BA46-F149-840F-4C26F0374867}"/>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94083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4DFE2-B8B1-4746-B910-44FFEA8B79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33A77-8995-9E42-987D-FEECC2D69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F5EC9-5934-DE43-BA4E-799C66CB23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4428F3-A984-0149-AF99-DBD3C4E1005B}"/>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6" name="Footer Placeholder 5">
            <a:extLst>
              <a:ext uri="{FF2B5EF4-FFF2-40B4-BE49-F238E27FC236}">
                <a16:creationId xmlns:a16="http://schemas.microsoft.com/office/drawing/2014/main" id="{6AB274DF-8878-2C46-B4A0-913DE7651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C6932-3775-3A4E-A8E7-66462A872852}"/>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124634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8BA3E-67FD-2F4C-80E1-2148C0038D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1F163C-AEC6-0D4B-AF1F-1491D9E8E2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297C22-8C30-D640-9391-B3F588AB7A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B515E4-546C-4645-868F-D1F424172A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AA93B9-961A-8249-B246-B8BFCB1607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F388FE-10B3-FD48-9C33-DB07AC9B6CD8}"/>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8" name="Footer Placeholder 7">
            <a:extLst>
              <a:ext uri="{FF2B5EF4-FFF2-40B4-BE49-F238E27FC236}">
                <a16:creationId xmlns:a16="http://schemas.microsoft.com/office/drawing/2014/main" id="{93A19F86-C753-1643-8DD5-B981E862FA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9C9127-74AB-3149-AAC9-8EFA088AF93C}"/>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380763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9EA5-772A-0542-8215-94B2628C0C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0003B-7520-3544-A80B-8C36095B07D0}"/>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4" name="Footer Placeholder 3">
            <a:extLst>
              <a:ext uri="{FF2B5EF4-FFF2-40B4-BE49-F238E27FC236}">
                <a16:creationId xmlns:a16="http://schemas.microsoft.com/office/drawing/2014/main" id="{82D71495-FF8B-0D4F-93FC-60097A85B7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CAFEE5-5631-7E44-BB85-BB26211BB076}"/>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203082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B10EDA-AD12-1545-AD5E-E9B9AA7E8402}"/>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3" name="Footer Placeholder 2">
            <a:extLst>
              <a:ext uri="{FF2B5EF4-FFF2-40B4-BE49-F238E27FC236}">
                <a16:creationId xmlns:a16="http://schemas.microsoft.com/office/drawing/2014/main" id="{F8BD7946-4B0C-884E-85F1-595D1BBC27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DD7982-A134-9340-90EA-D6D0FFF0212D}"/>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141755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9CE3-1876-CA41-96F5-914F41AEF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4F9641-3DF8-B448-9C64-C56799B5C6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EE63F1-EC92-7D4A-A465-D8BC9A3D2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CC5908-6D5C-0949-988E-7F53A5324544}"/>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6" name="Footer Placeholder 5">
            <a:extLst>
              <a:ext uri="{FF2B5EF4-FFF2-40B4-BE49-F238E27FC236}">
                <a16:creationId xmlns:a16="http://schemas.microsoft.com/office/drawing/2014/main" id="{245EA4AC-D009-0B4F-9A90-27B99E5A58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9C5898-3C98-6C46-B092-334F03CFC5C0}"/>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3308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B45C-A0D4-9F4E-9B60-9F244B07C1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28EA72-B5F6-E14F-AD40-590E588DF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7B9AAD-6DB9-DF42-8483-01525C69B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D75105-A910-0A40-A1EB-6DD3FB97AA24}"/>
              </a:ext>
            </a:extLst>
          </p:cNvPr>
          <p:cNvSpPr>
            <a:spLocks noGrp="1"/>
          </p:cNvSpPr>
          <p:nvPr>
            <p:ph type="dt" sz="half" idx="10"/>
          </p:nvPr>
        </p:nvSpPr>
        <p:spPr/>
        <p:txBody>
          <a:bodyPr/>
          <a:lstStyle/>
          <a:p>
            <a:fld id="{0B40D155-0BB0-CB4F-BD41-1722ECEC5316}" type="datetimeFigureOut">
              <a:rPr lang="en-US" smtClean="0"/>
              <a:t>5/25/21</a:t>
            </a:fld>
            <a:endParaRPr lang="en-US"/>
          </a:p>
        </p:txBody>
      </p:sp>
      <p:sp>
        <p:nvSpPr>
          <p:cNvPr id="6" name="Footer Placeholder 5">
            <a:extLst>
              <a:ext uri="{FF2B5EF4-FFF2-40B4-BE49-F238E27FC236}">
                <a16:creationId xmlns:a16="http://schemas.microsoft.com/office/drawing/2014/main" id="{6202C27B-A86B-D447-AF7C-143227944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66CDE-8F9D-EF49-B759-632DACBA9017}"/>
              </a:ext>
            </a:extLst>
          </p:cNvPr>
          <p:cNvSpPr>
            <a:spLocks noGrp="1"/>
          </p:cNvSpPr>
          <p:nvPr>
            <p:ph type="sldNum" sz="quarter" idx="12"/>
          </p:nvPr>
        </p:nvSpPr>
        <p:spPr/>
        <p:txBody>
          <a:bodyPr/>
          <a:lstStyle/>
          <a:p>
            <a:fld id="{13F2624E-5A21-EA49-AFD7-9FA7A147F10E}" type="slidenum">
              <a:rPr lang="en-US" smtClean="0"/>
              <a:t>‹#›</a:t>
            </a:fld>
            <a:endParaRPr lang="en-US"/>
          </a:p>
        </p:txBody>
      </p:sp>
    </p:spTree>
    <p:extLst>
      <p:ext uri="{BB962C8B-B14F-4D97-AF65-F5344CB8AC3E}">
        <p14:creationId xmlns:p14="http://schemas.microsoft.com/office/powerpoint/2010/main" val="333461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A4C0C4-5BD5-BF48-B8FC-BEBB4FAFB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33DF80-4DFF-9D49-BC2E-250D6A49A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28407B-F043-9B4A-BB4E-5622369152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0D155-0BB0-CB4F-BD41-1722ECEC5316}" type="datetimeFigureOut">
              <a:rPr lang="en-US" smtClean="0"/>
              <a:t>5/25/21</a:t>
            </a:fld>
            <a:endParaRPr lang="en-US"/>
          </a:p>
        </p:txBody>
      </p:sp>
      <p:sp>
        <p:nvSpPr>
          <p:cNvPr id="5" name="Footer Placeholder 4">
            <a:extLst>
              <a:ext uri="{FF2B5EF4-FFF2-40B4-BE49-F238E27FC236}">
                <a16:creationId xmlns:a16="http://schemas.microsoft.com/office/drawing/2014/main" id="{9784CC85-7D8A-8E46-AF91-79DE8B3BF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100272-4E6A-F940-879C-7E130A4A4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2624E-5A21-EA49-AFD7-9FA7A147F10E}" type="slidenum">
              <a:rPr lang="en-US" smtClean="0"/>
              <a:t>‹#›</a:t>
            </a:fld>
            <a:endParaRPr lang="en-US"/>
          </a:p>
        </p:txBody>
      </p:sp>
    </p:spTree>
    <p:extLst>
      <p:ext uri="{BB962C8B-B14F-4D97-AF65-F5344CB8AC3E}">
        <p14:creationId xmlns:p14="http://schemas.microsoft.com/office/powerpoint/2010/main" val="4263486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B567F7-A081-ED4C-9BEF-B03C9C80462A}"/>
              </a:ext>
            </a:extLst>
          </p:cNvPr>
          <p:cNvSpPr txBox="1"/>
          <p:nvPr/>
        </p:nvSpPr>
        <p:spPr>
          <a:xfrm>
            <a:off x="1701479" y="1956122"/>
            <a:ext cx="8877781" cy="1754326"/>
          </a:xfrm>
          <a:prstGeom prst="rect">
            <a:avLst/>
          </a:prstGeom>
          <a:noFill/>
        </p:spPr>
        <p:txBody>
          <a:bodyPr wrap="square" rtlCol="0">
            <a:spAutoFit/>
          </a:bodyPr>
          <a:lstStyle/>
          <a:p>
            <a:pPr algn="ctr"/>
            <a:r>
              <a:rPr lang="en-US" sz="5400" dirty="0"/>
              <a:t>ESM5:</a:t>
            </a:r>
          </a:p>
          <a:p>
            <a:pPr algn="ctr"/>
            <a:r>
              <a:rPr lang="en-US" sz="5400" dirty="0"/>
              <a:t>Mission Support</a:t>
            </a:r>
          </a:p>
        </p:txBody>
      </p:sp>
    </p:spTree>
    <p:extLst>
      <p:ext uri="{BB962C8B-B14F-4D97-AF65-F5344CB8AC3E}">
        <p14:creationId xmlns:p14="http://schemas.microsoft.com/office/powerpoint/2010/main" val="2447882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7B64-12BE-FF44-A15A-98A9058632C8}"/>
              </a:ext>
            </a:extLst>
          </p:cNvPr>
          <p:cNvSpPr>
            <a:spLocks noGrp="1"/>
          </p:cNvSpPr>
          <p:nvPr>
            <p:ph type="title"/>
          </p:nvPr>
        </p:nvSpPr>
        <p:spPr>
          <a:xfrm>
            <a:off x="838200" y="-178215"/>
            <a:ext cx="10515600" cy="1325563"/>
          </a:xfrm>
        </p:spPr>
        <p:txBody>
          <a:bodyPr/>
          <a:lstStyle/>
          <a:p>
            <a:r>
              <a:rPr lang="en-US" dirty="0"/>
              <a:t>CLPS:</a:t>
            </a:r>
          </a:p>
        </p:txBody>
      </p:sp>
      <p:sp>
        <p:nvSpPr>
          <p:cNvPr id="3" name="Content Placeholder 2">
            <a:extLst>
              <a:ext uri="{FF2B5EF4-FFF2-40B4-BE49-F238E27FC236}">
                <a16:creationId xmlns:a16="http://schemas.microsoft.com/office/drawing/2014/main" id="{AEAAA526-066F-5842-8321-0D20B73DA576}"/>
              </a:ext>
            </a:extLst>
          </p:cNvPr>
          <p:cNvSpPr>
            <a:spLocks noGrp="1"/>
          </p:cNvSpPr>
          <p:nvPr>
            <p:ph idx="1"/>
          </p:nvPr>
        </p:nvSpPr>
        <p:spPr>
          <a:xfrm>
            <a:off x="215349" y="741681"/>
            <a:ext cx="11712492" cy="5943599"/>
          </a:xfrm>
        </p:spPr>
        <p:txBody>
          <a:bodyPr>
            <a:normAutofit fontScale="77500" lnSpcReduction="20000"/>
          </a:bodyPr>
          <a:lstStyle/>
          <a:p>
            <a:pPr marL="514350" indent="-514350">
              <a:buAutoNum type="arabicParenR"/>
            </a:pPr>
            <a:r>
              <a:rPr lang="en-US" dirty="0"/>
              <a:t>Observations providing operations and scientific support before, during, and after surface operations</a:t>
            </a:r>
          </a:p>
          <a:p>
            <a:pPr marL="514350" indent="-514350">
              <a:buAutoNum type="arabicParenR"/>
            </a:pPr>
            <a:r>
              <a:rPr lang="en-US" dirty="0"/>
              <a:t>Coincident observations during CLPS surface operations</a:t>
            </a:r>
          </a:p>
          <a:p>
            <a:pPr marL="0" indent="0">
              <a:buNone/>
            </a:pPr>
            <a:endParaRPr lang="en-US" sz="900" dirty="0"/>
          </a:p>
          <a:p>
            <a:pPr marL="0" indent="0">
              <a:buNone/>
            </a:pPr>
            <a:r>
              <a:rPr lang="en-US" sz="3300" b="1" dirty="0"/>
              <a:t>CLPS missions planned for time period of ESM5:</a:t>
            </a:r>
          </a:p>
          <a:p>
            <a:r>
              <a:rPr lang="en-US" b="1" dirty="0"/>
              <a:t>TO 19C: Q4 of 2022: </a:t>
            </a:r>
            <a:r>
              <a:rPr lang="en-US" dirty="0"/>
              <a:t>South Pole: imaging, Sample acquisition system, Near-IR volatile spectrometer, mass spec, neutron spectrometer system, linear energy transfer spectrometer, infrared imaging system, rover (Moon Ranger)</a:t>
            </a:r>
            <a:endParaRPr lang="en-US" sz="1000" dirty="0"/>
          </a:p>
          <a:p>
            <a:r>
              <a:rPr lang="en-US" b="1" dirty="0"/>
              <a:t>PRIME-1: Q4 of 2022: </a:t>
            </a:r>
            <a:r>
              <a:rPr lang="en-US" dirty="0"/>
              <a:t>South Pole: Drill (Pime-1), mass spectrometer</a:t>
            </a:r>
            <a:endParaRPr lang="en-US" sz="1100" dirty="0"/>
          </a:p>
          <a:p>
            <a:r>
              <a:rPr lang="en-US" b="1" dirty="0"/>
              <a:t>TO 19D: Q2 of 2023: </a:t>
            </a:r>
            <a:r>
              <a:rPr lang="en-US" dirty="0"/>
              <a:t>Mare </a:t>
            </a:r>
            <a:r>
              <a:rPr lang="en-US" dirty="0" err="1"/>
              <a:t>Crisium</a:t>
            </a:r>
            <a:r>
              <a:rPr lang="en-US" dirty="0"/>
              <a:t>: 10 payloads: regolith characterization, </a:t>
            </a:r>
            <a:r>
              <a:rPr lang="en-US" dirty="0" err="1"/>
              <a:t>Heliospheric</a:t>
            </a:r>
            <a:r>
              <a:rPr lang="en-US" dirty="0"/>
              <a:t> X-ray Imager, Reconfigurable, Radiation Tolerant Computer System, Lunar </a:t>
            </a:r>
            <a:r>
              <a:rPr lang="en-US" dirty="0" err="1"/>
              <a:t>Magnetotelluric</a:t>
            </a:r>
            <a:r>
              <a:rPr lang="en-US" dirty="0"/>
              <a:t> Sounder, subsurface thermal characterization, stereo cameras, Electrodynamic Dust Shield, Lunar GNSS Receiver Experiment (</a:t>
            </a:r>
            <a:r>
              <a:rPr lang="en-US" dirty="0" err="1"/>
              <a:t>LuGRE</a:t>
            </a:r>
            <a:r>
              <a:rPr lang="en-US" dirty="0"/>
              <a:t>)</a:t>
            </a:r>
            <a:endParaRPr lang="en-US" sz="1000" dirty="0"/>
          </a:p>
          <a:p>
            <a:r>
              <a:rPr lang="en-US" b="1" dirty="0"/>
              <a:t>TO 20A: late 2023: </a:t>
            </a:r>
            <a:r>
              <a:rPr lang="en-US" dirty="0"/>
              <a:t>Viper rover, mass spectrometer</a:t>
            </a:r>
            <a:endParaRPr lang="en-US" sz="900" dirty="0"/>
          </a:p>
          <a:p>
            <a:r>
              <a:rPr lang="en-US" b="1" dirty="0"/>
              <a:t>PRISM 1a: Q4 2023: </a:t>
            </a:r>
            <a:r>
              <a:rPr lang="en-US" dirty="0"/>
              <a:t>Reiner Gamma, TBD</a:t>
            </a:r>
          </a:p>
          <a:p>
            <a:r>
              <a:rPr lang="en-US" b="1" dirty="0"/>
              <a:t>PRISM 1b: Q3 of 2024: </a:t>
            </a:r>
            <a:r>
              <a:rPr lang="en-US" dirty="0"/>
              <a:t>Schrödinger Basin, TBD</a:t>
            </a:r>
          </a:p>
          <a:p>
            <a:r>
              <a:rPr lang="en-US" dirty="0"/>
              <a:t>PRISM ??: Q4 of 2024: South Pole, TBD</a:t>
            </a:r>
          </a:p>
          <a:p>
            <a:r>
              <a:rPr lang="en-US" dirty="0"/>
              <a:t>PRISM ??: Q2 of 2025: </a:t>
            </a:r>
            <a:r>
              <a:rPr lang="en-US" dirty="0" err="1"/>
              <a:t>Gruithuisen</a:t>
            </a:r>
            <a:r>
              <a:rPr lang="en-US" dirty="0"/>
              <a:t> Domes, TBD</a:t>
            </a:r>
          </a:p>
        </p:txBody>
      </p:sp>
    </p:spTree>
    <p:extLst>
      <p:ext uri="{BB962C8B-B14F-4D97-AF65-F5344CB8AC3E}">
        <p14:creationId xmlns:p14="http://schemas.microsoft.com/office/powerpoint/2010/main" val="698591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1E49-5EAA-4645-8520-8B3885A7440E}"/>
              </a:ext>
            </a:extLst>
          </p:cNvPr>
          <p:cNvSpPr>
            <a:spLocks noGrp="1"/>
          </p:cNvSpPr>
          <p:nvPr>
            <p:ph type="title"/>
          </p:nvPr>
        </p:nvSpPr>
        <p:spPr/>
        <p:txBody>
          <a:bodyPr/>
          <a:lstStyle/>
          <a:p>
            <a:r>
              <a:rPr lang="en-US" dirty="0"/>
              <a:t>Artemis:</a:t>
            </a:r>
          </a:p>
        </p:txBody>
      </p:sp>
      <p:sp>
        <p:nvSpPr>
          <p:cNvPr id="3" name="Content Placeholder 2">
            <a:extLst>
              <a:ext uri="{FF2B5EF4-FFF2-40B4-BE49-F238E27FC236}">
                <a16:creationId xmlns:a16="http://schemas.microsoft.com/office/drawing/2014/main" id="{6238AA4D-D54A-E945-914B-2FD4C809DDC4}"/>
              </a:ext>
            </a:extLst>
          </p:cNvPr>
          <p:cNvSpPr>
            <a:spLocks noGrp="1"/>
          </p:cNvSpPr>
          <p:nvPr>
            <p:ph idx="1"/>
          </p:nvPr>
        </p:nvSpPr>
        <p:spPr/>
        <p:txBody>
          <a:bodyPr>
            <a:normAutofit lnSpcReduction="10000"/>
          </a:bodyPr>
          <a:lstStyle/>
          <a:p>
            <a:pPr marL="514350" indent="-514350">
              <a:buAutoNum type="arabicParenR"/>
            </a:pPr>
            <a:r>
              <a:rPr lang="en-US" dirty="0"/>
              <a:t>Coverage of the northern most extent of the Artemis zone</a:t>
            </a:r>
          </a:p>
          <a:p>
            <a:pPr marL="514350" indent="-514350">
              <a:buAutoNum type="arabicParenR"/>
            </a:pPr>
            <a:r>
              <a:rPr lang="en-US" dirty="0"/>
              <a:t>What new observations can we include of key target areas to support surface activities including traverses between key investigation areas (i.e. stereo, featured images, and obliques).</a:t>
            </a:r>
          </a:p>
          <a:p>
            <a:endParaRPr lang="en-US" dirty="0"/>
          </a:p>
          <a:p>
            <a:pPr marL="0" indent="0">
              <a:buNone/>
            </a:pPr>
            <a:r>
              <a:rPr lang="en-US" dirty="0"/>
              <a:t>Timing:</a:t>
            </a:r>
          </a:p>
          <a:p>
            <a:pPr marL="0" indent="0">
              <a:buNone/>
            </a:pPr>
            <a:r>
              <a:rPr lang="en-US" dirty="0"/>
              <a:t> - NASA is still aiming for the first crewed landings in late 2024 or 2025, near or at the end of ESM5.</a:t>
            </a:r>
          </a:p>
          <a:p>
            <a:pPr marL="0" indent="0">
              <a:buNone/>
            </a:pPr>
            <a:r>
              <a:rPr lang="en-US" dirty="0"/>
              <a:t> - Landing location is still planned for within ~6 degrees of the south pole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835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702E-DE02-2B49-8C4F-7F7E8DCCD31D}"/>
              </a:ext>
            </a:extLst>
          </p:cNvPr>
          <p:cNvSpPr>
            <a:spLocks noGrp="1"/>
          </p:cNvSpPr>
          <p:nvPr>
            <p:ph type="title"/>
          </p:nvPr>
        </p:nvSpPr>
        <p:spPr/>
        <p:txBody>
          <a:bodyPr/>
          <a:lstStyle/>
          <a:p>
            <a:r>
              <a:rPr lang="en-US" dirty="0"/>
              <a:t>International Mission Support</a:t>
            </a:r>
          </a:p>
        </p:txBody>
      </p:sp>
      <p:sp>
        <p:nvSpPr>
          <p:cNvPr id="3" name="Content Placeholder 2">
            <a:extLst>
              <a:ext uri="{FF2B5EF4-FFF2-40B4-BE49-F238E27FC236}">
                <a16:creationId xmlns:a16="http://schemas.microsoft.com/office/drawing/2014/main" id="{C1ACF95E-F7AE-AB4A-A1FA-3172EB7AAE9E}"/>
              </a:ext>
            </a:extLst>
          </p:cNvPr>
          <p:cNvSpPr>
            <a:spLocks noGrp="1"/>
          </p:cNvSpPr>
          <p:nvPr>
            <p:ph idx="1"/>
          </p:nvPr>
        </p:nvSpPr>
        <p:spPr/>
        <p:txBody>
          <a:bodyPr>
            <a:normAutofit lnSpcReduction="10000"/>
          </a:bodyPr>
          <a:lstStyle/>
          <a:p>
            <a:pPr marL="0" indent="0">
              <a:buNone/>
            </a:pPr>
            <a:r>
              <a:rPr lang="en-US" dirty="0"/>
              <a:t>During ESM5, there is a mixture of technology demonstrations, landers, rovers, and sample return missions planned by the international community. </a:t>
            </a:r>
          </a:p>
          <a:p>
            <a:pPr marL="0" indent="0">
              <a:buNone/>
            </a:pPr>
            <a:r>
              <a:rPr lang="en-US" dirty="0"/>
              <a:t>Some examples of surface missions currently planned:</a:t>
            </a:r>
          </a:p>
          <a:p>
            <a:r>
              <a:rPr lang="en-US" dirty="0"/>
              <a:t>Japan: 2022 lunar lander technology demonstration</a:t>
            </a:r>
          </a:p>
          <a:p>
            <a:r>
              <a:rPr lang="en-US" dirty="0"/>
              <a:t>UAE: 2022 lunar lander and rover demonstration</a:t>
            </a:r>
          </a:p>
          <a:p>
            <a:r>
              <a:rPr lang="en-US" dirty="0"/>
              <a:t>China: Chang’e 6 (2024): Sample-return from the lunar south pole; Chang’e 7 (2024): South pole lander, rover and flying probe</a:t>
            </a:r>
          </a:p>
          <a:p>
            <a:r>
              <a:rPr lang="en-US" dirty="0"/>
              <a:t>Russia: 2025 Lander, part of Luna-Glob </a:t>
            </a:r>
            <a:r>
              <a:rPr lang="en-US" dirty="0" err="1"/>
              <a:t>programme</a:t>
            </a:r>
            <a:endParaRPr lang="en-US" dirty="0"/>
          </a:p>
          <a:p>
            <a:r>
              <a:rPr lang="en-US" dirty="0"/>
              <a:t>UK: 2025 lunar sample return</a:t>
            </a:r>
          </a:p>
          <a:p>
            <a:endParaRPr lang="en-US" dirty="0"/>
          </a:p>
          <a:p>
            <a:endParaRPr lang="en-US" dirty="0"/>
          </a:p>
        </p:txBody>
      </p:sp>
    </p:spTree>
    <p:extLst>
      <p:ext uri="{BB962C8B-B14F-4D97-AF65-F5344CB8AC3E}">
        <p14:creationId xmlns:p14="http://schemas.microsoft.com/office/powerpoint/2010/main" val="2247015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3EBED-68C7-A141-AA03-5699C8F16C1D}"/>
              </a:ext>
            </a:extLst>
          </p:cNvPr>
          <p:cNvSpPr>
            <a:spLocks noGrp="1"/>
          </p:cNvSpPr>
          <p:nvPr>
            <p:ph type="title"/>
          </p:nvPr>
        </p:nvSpPr>
        <p:spPr/>
        <p:txBody>
          <a:bodyPr/>
          <a:lstStyle/>
          <a:p>
            <a:r>
              <a:rPr lang="en-US" dirty="0"/>
              <a:t>Mission Support and Exploration Science Questions:</a:t>
            </a:r>
          </a:p>
        </p:txBody>
      </p:sp>
      <p:sp>
        <p:nvSpPr>
          <p:cNvPr id="3" name="Content Placeholder 2">
            <a:extLst>
              <a:ext uri="{FF2B5EF4-FFF2-40B4-BE49-F238E27FC236}">
                <a16:creationId xmlns:a16="http://schemas.microsoft.com/office/drawing/2014/main" id="{899F2D94-D981-7A46-B71F-83C591589E5A}"/>
              </a:ext>
            </a:extLst>
          </p:cNvPr>
          <p:cNvSpPr>
            <a:spLocks noGrp="1"/>
          </p:cNvSpPr>
          <p:nvPr>
            <p:ph idx="1"/>
          </p:nvPr>
        </p:nvSpPr>
        <p:spPr/>
        <p:txBody>
          <a:bodyPr/>
          <a:lstStyle/>
          <a:p>
            <a:pPr marL="0" indent="0">
              <a:buNone/>
            </a:pPr>
            <a:r>
              <a:rPr lang="en-US"/>
              <a:t>Example from ESM4</a:t>
            </a:r>
          </a:p>
          <a:p>
            <a:r>
              <a:rPr lang="en-US" dirty="0"/>
              <a:t>Radiation effects during an increase in solar activity</a:t>
            </a:r>
          </a:p>
        </p:txBody>
      </p:sp>
    </p:spTree>
    <p:extLst>
      <p:ext uri="{BB962C8B-B14F-4D97-AF65-F5344CB8AC3E}">
        <p14:creationId xmlns:p14="http://schemas.microsoft.com/office/powerpoint/2010/main" val="137575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8C29-F5AF-A947-A4C7-6DA909215F55}"/>
              </a:ext>
            </a:extLst>
          </p:cNvPr>
          <p:cNvSpPr>
            <a:spLocks noGrp="1"/>
          </p:cNvSpPr>
          <p:nvPr>
            <p:ph type="title"/>
          </p:nvPr>
        </p:nvSpPr>
        <p:spPr/>
        <p:txBody>
          <a:bodyPr/>
          <a:lstStyle/>
          <a:p>
            <a:r>
              <a:rPr lang="en-US" dirty="0"/>
              <a:t>Some Notes:</a:t>
            </a:r>
          </a:p>
        </p:txBody>
      </p:sp>
      <p:sp>
        <p:nvSpPr>
          <p:cNvPr id="3" name="Content Placeholder 2">
            <a:extLst>
              <a:ext uri="{FF2B5EF4-FFF2-40B4-BE49-F238E27FC236}">
                <a16:creationId xmlns:a16="http://schemas.microsoft.com/office/drawing/2014/main" id="{5C8F88B0-489F-6A44-AB35-785DEA375E2B}"/>
              </a:ext>
            </a:extLst>
          </p:cNvPr>
          <p:cNvSpPr>
            <a:spLocks noGrp="1"/>
          </p:cNvSpPr>
          <p:nvPr>
            <p:ph idx="1"/>
          </p:nvPr>
        </p:nvSpPr>
        <p:spPr/>
        <p:txBody>
          <a:bodyPr/>
          <a:lstStyle/>
          <a:p>
            <a:r>
              <a:rPr lang="en-US" dirty="0"/>
              <a:t>Time period of extended mission: September 2022 to September 2025</a:t>
            </a:r>
          </a:p>
          <a:p>
            <a:r>
              <a:rPr lang="en-US" dirty="0"/>
              <a:t>ESSIO is advocating that LRO support of landing sites be included as an evaluation criteria. In prior proposals we have had guidance for science value, no real metric for mission support beyond “Relevance/ benefit to other NASA missions/priorities (maximum of two pages)” </a:t>
            </a:r>
          </a:p>
          <a:p>
            <a:r>
              <a:rPr lang="en-US" dirty="0"/>
              <a:t>Page count available in the proposal: 6 pages??</a:t>
            </a:r>
          </a:p>
          <a:p>
            <a:r>
              <a:rPr lang="en-US" dirty="0"/>
              <a:t>Due Date: January 14</a:t>
            </a:r>
          </a:p>
          <a:p>
            <a:pPr lvl="1"/>
            <a:endParaRPr lang="en-US" dirty="0"/>
          </a:p>
          <a:p>
            <a:pPr lvl="1"/>
            <a:endParaRPr lang="en-US" dirty="0"/>
          </a:p>
        </p:txBody>
      </p:sp>
    </p:spTree>
    <p:extLst>
      <p:ext uri="{BB962C8B-B14F-4D97-AF65-F5344CB8AC3E}">
        <p14:creationId xmlns:p14="http://schemas.microsoft.com/office/powerpoint/2010/main" val="123832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1D951-87A2-A24D-83A4-81354413F7AF}"/>
              </a:ext>
            </a:extLst>
          </p:cNvPr>
          <p:cNvSpPr>
            <a:spLocks noGrp="1"/>
          </p:cNvSpPr>
          <p:nvPr>
            <p:ph type="title"/>
          </p:nvPr>
        </p:nvSpPr>
        <p:spPr/>
        <p:txBody>
          <a:bodyPr>
            <a:normAutofit/>
          </a:bodyPr>
          <a:lstStyle/>
          <a:p>
            <a:r>
              <a:rPr lang="en-US" dirty="0"/>
              <a:t>What we accomplished in the last ESM</a:t>
            </a:r>
          </a:p>
        </p:txBody>
      </p:sp>
      <p:sp>
        <p:nvSpPr>
          <p:cNvPr id="3" name="Content Placeholder 2">
            <a:extLst>
              <a:ext uri="{FF2B5EF4-FFF2-40B4-BE49-F238E27FC236}">
                <a16:creationId xmlns:a16="http://schemas.microsoft.com/office/drawing/2014/main" id="{582AFFC7-46D4-1348-A212-91D7637BFC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528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7630B7-118B-564F-9AF5-64FF6C7E73B9}"/>
              </a:ext>
            </a:extLst>
          </p:cNvPr>
          <p:cNvSpPr>
            <a:spLocks noGrp="1"/>
          </p:cNvSpPr>
          <p:nvPr>
            <p:ph idx="1"/>
          </p:nvPr>
        </p:nvSpPr>
        <p:spPr>
          <a:xfrm>
            <a:off x="838200" y="462987"/>
            <a:ext cx="10515600" cy="5713976"/>
          </a:xfrm>
        </p:spPr>
        <p:txBody>
          <a:bodyPr>
            <a:normAutofit fontScale="92500" lnSpcReduction="20000"/>
          </a:bodyPr>
          <a:lstStyle/>
          <a:p>
            <a:pPr marL="0" indent="0">
              <a:buNone/>
            </a:pPr>
            <a:r>
              <a:rPr lang="en-US" dirty="0"/>
              <a:t>Things We need to keep in mind to emphasize:</a:t>
            </a:r>
          </a:p>
          <a:p>
            <a:r>
              <a:rPr lang="en-US" dirty="0"/>
              <a:t>LRO is the only US asset at the Moon capable of supporting commercial lunar landers and other future surface missions.</a:t>
            </a:r>
          </a:p>
          <a:p>
            <a:r>
              <a:rPr lang="en-US" dirty="0"/>
              <a:t>LRO payload was designed for landing site assessment</a:t>
            </a:r>
          </a:p>
          <a:p>
            <a:r>
              <a:rPr lang="en-US" dirty="0"/>
              <a:t>LRO is currently supporting landing site characterization requested (via NASA HQ) from CLPS and other space agencies.</a:t>
            </a:r>
          </a:p>
          <a:p>
            <a:r>
              <a:rPr lang="en-US" dirty="0"/>
              <a:t>We have experts in all relevant data sets from LRO and previous missions, including expertise in landing site assessment.</a:t>
            </a:r>
          </a:p>
          <a:p>
            <a:r>
              <a:rPr lang="en-US" dirty="0"/>
              <a:t>The types of images and data products desired to plan and execute a landed mission on the Moon are not available for the entire lunar surface. New observations will be essential.</a:t>
            </a:r>
          </a:p>
          <a:p>
            <a:r>
              <a:rPr lang="en-US" dirty="0"/>
              <a:t>Site selection and characterization will require both existing and newly acquired data</a:t>
            </a:r>
          </a:p>
          <a:p>
            <a:pPr marL="0" indent="0" algn="ctr">
              <a:buNone/>
            </a:pPr>
            <a:r>
              <a:rPr lang="en-US" dirty="0"/>
              <a:t>Opportunities enabled by landed/other missions: What can we do in conjunction with CLPS/Artemis, not only watching a mission land, but simultaneous measurements from orbit. How can we leverage these landings? </a:t>
            </a:r>
          </a:p>
          <a:p>
            <a:endParaRPr lang="en-US" dirty="0"/>
          </a:p>
          <a:p>
            <a:endParaRPr lang="en-US" dirty="0"/>
          </a:p>
          <a:p>
            <a:endParaRPr lang="en-US" dirty="0"/>
          </a:p>
          <a:p>
            <a:pPr marL="0" indent="0">
              <a:buNone/>
            </a:pPr>
            <a:endParaRPr lang="en-US" sz="3200" dirty="0"/>
          </a:p>
          <a:p>
            <a:endParaRPr lang="en-US" dirty="0"/>
          </a:p>
        </p:txBody>
      </p:sp>
    </p:spTree>
    <p:extLst>
      <p:ext uri="{BB962C8B-B14F-4D97-AF65-F5344CB8AC3E}">
        <p14:creationId xmlns:p14="http://schemas.microsoft.com/office/powerpoint/2010/main" val="282388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6D613-DDDC-5B47-A1DB-5C103968EED9}"/>
              </a:ext>
            </a:extLst>
          </p:cNvPr>
          <p:cNvSpPr>
            <a:spLocks noGrp="1"/>
          </p:cNvSpPr>
          <p:nvPr>
            <p:ph type="title"/>
          </p:nvPr>
        </p:nvSpPr>
        <p:spPr>
          <a:xfrm>
            <a:off x="2587487" y="683177"/>
            <a:ext cx="10515600" cy="1325563"/>
          </a:xfrm>
        </p:spPr>
        <p:txBody>
          <a:bodyPr>
            <a:normAutofit fontScale="90000"/>
          </a:bodyPr>
          <a:lstStyle/>
          <a:p>
            <a:r>
              <a:rPr lang="en-US" b="1" dirty="0"/>
              <a:t>Observations pre-landing: </a:t>
            </a:r>
            <a:br>
              <a:rPr lang="en-US" b="1" dirty="0"/>
            </a:br>
            <a:r>
              <a:rPr lang="en-US" b="1" dirty="0"/>
              <a:t>1) site analysis and selection</a:t>
            </a:r>
            <a:br>
              <a:rPr lang="en-US" b="1" dirty="0"/>
            </a:br>
            <a:r>
              <a:rPr lang="en-US" b="1" dirty="0"/>
              <a:t>2) operations planning</a:t>
            </a:r>
            <a:br>
              <a:rPr lang="en-US" b="1" dirty="0"/>
            </a:br>
            <a:r>
              <a:rPr lang="en-US" b="1" dirty="0"/>
              <a:t>3) science support</a:t>
            </a:r>
          </a:p>
        </p:txBody>
      </p:sp>
      <p:sp>
        <p:nvSpPr>
          <p:cNvPr id="3" name="Content Placeholder 2">
            <a:extLst>
              <a:ext uri="{FF2B5EF4-FFF2-40B4-BE49-F238E27FC236}">
                <a16:creationId xmlns:a16="http://schemas.microsoft.com/office/drawing/2014/main" id="{EA3448E0-0BC7-6444-B582-BCF98E53698D}"/>
              </a:ext>
            </a:extLst>
          </p:cNvPr>
          <p:cNvSpPr>
            <a:spLocks noGrp="1"/>
          </p:cNvSpPr>
          <p:nvPr>
            <p:ph idx="1"/>
          </p:nvPr>
        </p:nvSpPr>
        <p:spPr>
          <a:xfrm>
            <a:off x="308113" y="2506662"/>
            <a:ext cx="10515600" cy="4351338"/>
          </a:xfrm>
        </p:spPr>
        <p:txBody>
          <a:bodyPr>
            <a:normAutofit fontScale="92500" lnSpcReduction="10000"/>
          </a:bodyPr>
          <a:lstStyle/>
          <a:p>
            <a:pPr marL="0" indent="0">
              <a:buNone/>
            </a:pPr>
            <a:r>
              <a:rPr lang="en-US" dirty="0"/>
              <a:t>From ESM4: </a:t>
            </a:r>
          </a:p>
          <a:p>
            <a:r>
              <a:rPr lang="en-US" dirty="0"/>
              <a:t>new Diviner and </a:t>
            </a:r>
            <a:r>
              <a:rPr lang="en-US" dirty="0" err="1"/>
              <a:t>CRaTER</a:t>
            </a:r>
            <a:r>
              <a:rPr lang="en-US" dirty="0"/>
              <a:t> observations to enhance temporal coverage, enabling improved temperature, thermal inertia, H-parameter, and radiation mapping</a:t>
            </a:r>
          </a:p>
          <a:p>
            <a:r>
              <a:rPr lang="en-US" dirty="0"/>
              <a:t>LRO team to create specialized data products from existing and newly acquired data from all seven instruments, such as regional maps of temperature, rock abundance and size distribution, surface roughness, slopes, craters, and volatiles.</a:t>
            </a:r>
          </a:p>
          <a:p>
            <a:r>
              <a:rPr lang="en-US" dirty="0"/>
              <a:t>Acquisition of data to create landing-site specific predictive models of lighting, thermal, radiation, and earth visibility for specific sites and dates that teams can examine to optimize their mission operations timelines.</a:t>
            </a:r>
          </a:p>
          <a:p>
            <a:endParaRPr lang="en-US" dirty="0"/>
          </a:p>
          <a:p>
            <a:endParaRPr lang="en-US" dirty="0"/>
          </a:p>
          <a:p>
            <a:endParaRPr lang="en-US" dirty="0"/>
          </a:p>
        </p:txBody>
      </p:sp>
    </p:spTree>
    <p:extLst>
      <p:ext uri="{BB962C8B-B14F-4D97-AF65-F5344CB8AC3E}">
        <p14:creationId xmlns:p14="http://schemas.microsoft.com/office/powerpoint/2010/main" val="313608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62B4-5FC4-8046-BDB4-9E1336C7115B}"/>
              </a:ext>
            </a:extLst>
          </p:cNvPr>
          <p:cNvSpPr>
            <a:spLocks noGrp="1"/>
          </p:cNvSpPr>
          <p:nvPr>
            <p:ph type="title"/>
          </p:nvPr>
        </p:nvSpPr>
        <p:spPr/>
        <p:txBody>
          <a:bodyPr>
            <a:normAutofit fontScale="90000"/>
          </a:bodyPr>
          <a:lstStyle/>
          <a:p>
            <a:r>
              <a:rPr lang="en-US" b="1" dirty="0"/>
              <a:t>Observations pre-landing continued: </a:t>
            </a:r>
            <a:br>
              <a:rPr lang="en-US" b="1" dirty="0"/>
            </a:br>
            <a:r>
              <a:rPr lang="en-US" b="1" dirty="0"/>
              <a:t>Science Support: science/exploration collaboration</a:t>
            </a:r>
          </a:p>
        </p:txBody>
      </p:sp>
      <p:sp>
        <p:nvSpPr>
          <p:cNvPr id="3" name="Content Placeholder 2">
            <a:extLst>
              <a:ext uri="{FF2B5EF4-FFF2-40B4-BE49-F238E27FC236}">
                <a16:creationId xmlns:a16="http://schemas.microsoft.com/office/drawing/2014/main" id="{08ECDC7E-C565-DC4D-9D7D-45781E800918}"/>
              </a:ext>
            </a:extLst>
          </p:cNvPr>
          <p:cNvSpPr>
            <a:spLocks noGrp="1"/>
          </p:cNvSpPr>
          <p:nvPr>
            <p:ph idx="1"/>
          </p:nvPr>
        </p:nvSpPr>
        <p:spPr>
          <a:xfrm>
            <a:off x="624508" y="1783454"/>
            <a:ext cx="10942983" cy="4351338"/>
          </a:xfrm>
        </p:spPr>
        <p:txBody>
          <a:bodyPr>
            <a:normAutofit fontScale="77500" lnSpcReduction="20000"/>
          </a:bodyPr>
          <a:lstStyle/>
          <a:p>
            <a:pPr marL="0" indent="0" algn="ctr">
              <a:buNone/>
            </a:pPr>
            <a:r>
              <a:rPr lang="en-US" b="1" dirty="0"/>
              <a:t>ESM5 LRO science investigations focused on </a:t>
            </a:r>
            <a:r>
              <a:rPr lang="en-US" b="1" i="1" dirty="0"/>
              <a:t>regions known to be already targeted </a:t>
            </a:r>
            <a:r>
              <a:rPr lang="en-US" b="1" dirty="0"/>
              <a:t>for upcoming landers; opportunities for ground truth; synergistic or complimentary investigations</a:t>
            </a:r>
          </a:p>
          <a:p>
            <a:pPr marL="0" indent="0">
              <a:buNone/>
            </a:pPr>
            <a:r>
              <a:rPr lang="en-US" dirty="0"/>
              <a:t>Known landing locations for missions just before and during ESM5:</a:t>
            </a:r>
          </a:p>
          <a:p>
            <a:pPr>
              <a:buFont typeface="Wingdings" pitchFamily="2" charset="2"/>
              <a:buChar char="Ø"/>
            </a:pPr>
            <a:r>
              <a:rPr lang="en-US" dirty="0" err="1"/>
              <a:t>Lacus</a:t>
            </a:r>
            <a:r>
              <a:rPr lang="en-US" dirty="0"/>
              <a:t> Mortis (2021, Q4)</a:t>
            </a:r>
          </a:p>
          <a:p>
            <a:pPr>
              <a:buFont typeface="Wingdings" pitchFamily="2" charset="2"/>
              <a:buChar char="Ø"/>
            </a:pPr>
            <a:r>
              <a:rPr lang="en-US" dirty="0"/>
              <a:t>Oceanus </a:t>
            </a:r>
            <a:r>
              <a:rPr lang="en-US" dirty="0" err="1"/>
              <a:t>Procellarum</a:t>
            </a:r>
            <a:r>
              <a:rPr lang="en-US" dirty="0"/>
              <a:t> (2022, Q1 or Q2)</a:t>
            </a:r>
          </a:p>
          <a:p>
            <a:pPr>
              <a:buFont typeface="Wingdings" pitchFamily="2" charset="2"/>
              <a:buChar char="Ø"/>
            </a:pPr>
            <a:r>
              <a:rPr lang="en-US" dirty="0"/>
              <a:t>Mare </a:t>
            </a:r>
            <a:r>
              <a:rPr lang="en-US" dirty="0" err="1"/>
              <a:t>Crisium</a:t>
            </a:r>
            <a:r>
              <a:rPr lang="en-US" dirty="0"/>
              <a:t> (2023, Q2)</a:t>
            </a:r>
          </a:p>
          <a:p>
            <a:pPr>
              <a:buFont typeface="Wingdings" pitchFamily="2" charset="2"/>
              <a:buChar char="Ø"/>
            </a:pPr>
            <a:r>
              <a:rPr lang="en-US" dirty="0"/>
              <a:t>Reiner Gamma (lunar swirl) (2023, Q4)</a:t>
            </a:r>
          </a:p>
          <a:p>
            <a:pPr>
              <a:buFont typeface="Wingdings" pitchFamily="2" charset="2"/>
              <a:buChar char="Ø"/>
            </a:pPr>
            <a:r>
              <a:rPr lang="en-US" dirty="0"/>
              <a:t>Schrödinger Basin (impact melt) (2024, Q4)</a:t>
            </a:r>
          </a:p>
          <a:p>
            <a:pPr>
              <a:buFont typeface="Wingdings" pitchFamily="2" charset="2"/>
              <a:buChar char="Ø"/>
            </a:pPr>
            <a:r>
              <a:rPr lang="en-US" dirty="0" err="1"/>
              <a:t>Gruithuisen</a:t>
            </a:r>
            <a:r>
              <a:rPr lang="en-US" dirty="0"/>
              <a:t> Domes (nearside silicic volcanic construct. Expected to have roving capabilities) (2025, Q2)</a:t>
            </a:r>
          </a:p>
          <a:p>
            <a:pPr>
              <a:buFont typeface="Wingdings" pitchFamily="2" charset="2"/>
              <a:buChar char="Ø"/>
            </a:pPr>
            <a:r>
              <a:rPr lang="en-US" dirty="0"/>
              <a:t>South Pole locations: Generally within 6 degrees of the south pole (2022 (Q4); 2023; 2024 (Q4))</a:t>
            </a:r>
          </a:p>
        </p:txBody>
      </p:sp>
    </p:spTree>
    <p:extLst>
      <p:ext uri="{BB962C8B-B14F-4D97-AF65-F5344CB8AC3E}">
        <p14:creationId xmlns:p14="http://schemas.microsoft.com/office/powerpoint/2010/main" val="37232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62B4-5FC4-8046-BDB4-9E1336C7115B}"/>
              </a:ext>
            </a:extLst>
          </p:cNvPr>
          <p:cNvSpPr>
            <a:spLocks noGrp="1"/>
          </p:cNvSpPr>
          <p:nvPr>
            <p:ph type="title"/>
          </p:nvPr>
        </p:nvSpPr>
        <p:spPr/>
        <p:txBody>
          <a:bodyPr>
            <a:normAutofit/>
          </a:bodyPr>
          <a:lstStyle/>
          <a:p>
            <a:r>
              <a:rPr lang="en-US" b="1" dirty="0"/>
              <a:t>Observations pre-landing continued:</a:t>
            </a:r>
          </a:p>
        </p:txBody>
      </p:sp>
      <p:sp>
        <p:nvSpPr>
          <p:cNvPr id="3" name="Content Placeholder 2">
            <a:extLst>
              <a:ext uri="{FF2B5EF4-FFF2-40B4-BE49-F238E27FC236}">
                <a16:creationId xmlns:a16="http://schemas.microsoft.com/office/drawing/2014/main" id="{08ECDC7E-C565-DC4D-9D7D-45781E800918}"/>
              </a:ext>
            </a:extLst>
          </p:cNvPr>
          <p:cNvSpPr>
            <a:spLocks noGrp="1"/>
          </p:cNvSpPr>
          <p:nvPr>
            <p:ph idx="1"/>
          </p:nvPr>
        </p:nvSpPr>
        <p:spPr>
          <a:xfrm>
            <a:off x="838200" y="1690688"/>
            <a:ext cx="10515600" cy="4351338"/>
          </a:xfrm>
        </p:spPr>
        <p:txBody>
          <a:bodyPr>
            <a:normAutofit fontScale="92500" lnSpcReduction="20000"/>
          </a:bodyPr>
          <a:lstStyle/>
          <a:p>
            <a:r>
              <a:rPr lang="en-US" dirty="0"/>
              <a:t>ESM5 science investigations to support </a:t>
            </a:r>
            <a:r>
              <a:rPr lang="en-US" i="1" dirty="0"/>
              <a:t>future exploration high priority targets</a:t>
            </a:r>
            <a:r>
              <a:rPr lang="en-US" dirty="0"/>
              <a:t>:</a:t>
            </a:r>
          </a:p>
          <a:p>
            <a:pPr lvl="1"/>
            <a:r>
              <a:rPr lang="en-US" dirty="0"/>
              <a:t>Mapping out regions that could be used to test big picture hypotheses</a:t>
            </a:r>
          </a:p>
          <a:p>
            <a:pPr lvl="1"/>
            <a:r>
              <a:rPr lang="en-US" dirty="0"/>
              <a:t>Real world examples (i.e. investigating SPA: rovers, robotic sample return, humans). Showcase what LRO can do for an investigation area (IA)</a:t>
            </a:r>
          </a:p>
          <a:p>
            <a:r>
              <a:rPr lang="en-US" dirty="0"/>
              <a:t>Mechanisms for lunar science and exploration communities to propose target areas?</a:t>
            </a:r>
          </a:p>
          <a:p>
            <a:r>
              <a:rPr lang="en-US" dirty="0"/>
              <a:t>Observations of key target areas (investigation areas) to support surface activities could include: </a:t>
            </a:r>
          </a:p>
          <a:p>
            <a:pPr lvl="1"/>
            <a:r>
              <a:rPr lang="en-US" dirty="0"/>
              <a:t>Stereo</a:t>
            </a:r>
          </a:p>
          <a:p>
            <a:pPr lvl="1"/>
            <a:r>
              <a:rPr lang="en-US" dirty="0"/>
              <a:t>Featured mosaics</a:t>
            </a:r>
          </a:p>
          <a:p>
            <a:pPr lvl="1"/>
            <a:r>
              <a:rPr lang="en-US" dirty="0"/>
              <a:t>obliques </a:t>
            </a:r>
          </a:p>
          <a:p>
            <a:pPr lvl="1"/>
            <a:r>
              <a:rPr lang="en-US" dirty="0"/>
              <a:t>Traverse paths between key investigation areas</a:t>
            </a:r>
          </a:p>
        </p:txBody>
      </p:sp>
    </p:spTree>
    <p:extLst>
      <p:ext uri="{BB962C8B-B14F-4D97-AF65-F5344CB8AC3E}">
        <p14:creationId xmlns:p14="http://schemas.microsoft.com/office/powerpoint/2010/main" val="362560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A12E-E9A4-9747-B32A-F94E65082AF7}"/>
              </a:ext>
            </a:extLst>
          </p:cNvPr>
          <p:cNvSpPr>
            <a:spLocks noGrp="1"/>
          </p:cNvSpPr>
          <p:nvPr>
            <p:ph type="title"/>
          </p:nvPr>
        </p:nvSpPr>
        <p:spPr/>
        <p:txBody>
          <a:bodyPr/>
          <a:lstStyle/>
          <a:p>
            <a:r>
              <a:rPr lang="en-US" b="1" dirty="0"/>
              <a:t>Observations during surface operations:</a:t>
            </a:r>
          </a:p>
        </p:txBody>
      </p:sp>
      <p:sp>
        <p:nvSpPr>
          <p:cNvPr id="3" name="Content Placeholder 2">
            <a:extLst>
              <a:ext uri="{FF2B5EF4-FFF2-40B4-BE49-F238E27FC236}">
                <a16:creationId xmlns:a16="http://schemas.microsoft.com/office/drawing/2014/main" id="{8C54A9B4-F50B-E044-B6A1-2B027AE47DB8}"/>
              </a:ext>
            </a:extLst>
          </p:cNvPr>
          <p:cNvSpPr>
            <a:spLocks noGrp="1"/>
          </p:cNvSpPr>
          <p:nvPr>
            <p:ph idx="1"/>
          </p:nvPr>
        </p:nvSpPr>
        <p:spPr/>
        <p:txBody>
          <a:bodyPr>
            <a:normAutofit fontScale="92500" lnSpcReduction="20000"/>
          </a:bodyPr>
          <a:lstStyle/>
          <a:p>
            <a:r>
              <a:rPr lang="en-US" dirty="0"/>
              <a:t>As possible, attempt to directly observe a landing? (a complex endeavor!)</a:t>
            </a:r>
          </a:p>
          <a:p>
            <a:r>
              <a:rPr lang="en-US" dirty="0"/>
              <a:t>Image assets on the surface</a:t>
            </a:r>
          </a:p>
          <a:p>
            <a:r>
              <a:rPr lang="en-US" dirty="0"/>
              <a:t>Observations to provide context for surface science investigations: temperature, lighting, and radiation conditions</a:t>
            </a:r>
          </a:p>
          <a:p>
            <a:r>
              <a:rPr lang="en-US" dirty="0"/>
              <a:t>Coordinated observations at the surface and in orbit</a:t>
            </a:r>
          </a:p>
          <a:p>
            <a:r>
              <a:rPr lang="en-US" dirty="0"/>
              <a:t>Ranging to surface </a:t>
            </a:r>
            <a:r>
              <a:rPr lang="en-US" dirty="0" err="1"/>
              <a:t>assests</a:t>
            </a:r>
            <a:r>
              <a:rPr lang="en-US" dirty="0"/>
              <a:t>? </a:t>
            </a:r>
          </a:p>
          <a:p>
            <a:r>
              <a:rPr lang="en-US" dirty="0"/>
              <a:t>Monitor effects of exploration activities on the lunar environment. </a:t>
            </a:r>
          </a:p>
          <a:p>
            <a:pPr marL="0" indent="0">
              <a:buNone/>
            </a:pPr>
            <a:r>
              <a:rPr lang="en-US" dirty="0"/>
              <a:t>ESM4 Examples:</a:t>
            </a:r>
          </a:p>
          <a:p>
            <a:pPr lvl="1"/>
            <a:r>
              <a:rPr lang="en-US" dirty="0"/>
              <a:t>LAMP: remotely observe the exhaust of a landing or the plume of an impact [Gladstone et al., 2010; Stern et al., 2013; Hurley et al., 2014]</a:t>
            </a:r>
          </a:p>
          <a:p>
            <a:pPr lvl="1"/>
            <a:r>
              <a:rPr lang="en-US" dirty="0"/>
              <a:t>measure the migration of water and evolution of vapor through the exosphere</a:t>
            </a:r>
          </a:p>
          <a:p>
            <a:pPr lvl="1"/>
            <a:r>
              <a:rPr lang="en-US" dirty="0"/>
              <a:t>deposition of exhaust from a descent burn</a:t>
            </a:r>
          </a:p>
          <a:p>
            <a:endParaRPr lang="en-US" dirty="0"/>
          </a:p>
          <a:p>
            <a:endParaRPr lang="en-US" dirty="0"/>
          </a:p>
        </p:txBody>
      </p:sp>
    </p:spTree>
    <p:extLst>
      <p:ext uri="{BB962C8B-B14F-4D97-AF65-F5344CB8AC3E}">
        <p14:creationId xmlns:p14="http://schemas.microsoft.com/office/powerpoint/2010/main" val="393945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8351-16E7-0A40-A3E7-3AC23A36B5E2}"/>
              </a:ext>
            </a:extLst>
          </p:cNvPr>
          <p:cNvSpPr>
            <a:spLocks noGrp="1"/>
          </p:cNvSpPr>
          <p:nvPr>
            <p:ph type="title"/>
          </p:nvPr>
        </p:nvSpPr>
        <p:spPr>
          <a:xfrm>
            <a:off x="723900" y="1050925"/>
            <a:ext cx="10515600" cy="1325563"/>
          </a:xfrm>
        </p:spPr>
        <p:txBody>
          <a:bodyPr>
            <a:normAutofit/>
          </a:bodyPr>
          <a:lstStyle/>
          <a:p>
            <a:r>
              <a:rPr lang="en-US" b="1" dirty="0"/>
              <a:t>Observations after surface operations:</a:t>
            </a:r>
            <a:br>
              <a:rPr lang="en-US" b="1" dirty="0"/>
            </a:br>
            <a:endParaRPr lang="en-US" sz="3600" b="1" dirty="0"/>
          </a:p>
        </p:txBody>
      </p:sp>
      <p:sp>
        <p:nvSpPr>
          <p:cNvPr id="3" name="Content Placeholder 2">
            <a:extLst>
              <a:ext uri="{FF2B5EF4-FFF2-40B4-BE49-F238E27FC236}">
                <a16:creationId xmlns:a16="http://schemas.microsoft.com/office/drawing/2014/main" id="{A3A203A6-4349-D642-8A66-EDEE207B9DD9}"/>
              </a:ext>
            </a:extLst>
          </p:cNvPr>
          <p:cNvSpPr>
            <a:spLocks noGrp="1"/>
          </p:cNvSpPr>
          <p:nvPr>
            <p:ph idx="1"/>
          </p:nvPr>
        </p:nvSpPr>
        <p:spPr>
          <a:xfrm>
            <a:off x="481013" y="2147888"/>
            <a:ext cx="10515600" cy="4351338"/>
          </a:xfrm>
        </p:spPr>
        <p:txBody>
          <a:bodyPr/>
          <a:lstStyle/>
          <a:p>
            <a:pPr>
              <a:buFont typeface="Wingdings" pitchFamily="2" charset="2"/>
              <a:buChar char="Ø"/>
            </a:pPr>
            <a:r>
              <a:rPr lang="en-US" b="1" dirty="0"/>
              <a:t>Collaborative science observations post-surface operations?</a:t>
            </a:r>
          </a:p>
          <a:p>
            <a:pPr>
              <a:buFont typeface="Wingdings" pitchFamily="2" charset="2"/>
              <a:buChar char="Ø"/>
            </a:pPr>
            <a:r>
              <a:rPr lang="en-US" b="1" dirty="0"/>
              <a:t>Opportunities for ground truth. </a:t>
            </a:r>
          </a:p>
          <a:p>
            <a:pPr>
              <a:buFont typeface="Wingdings" pitchFamily="2" charset="2"/>
              <a:buChar char="Ø"/>
            </a:pPr>
            <a:r>
              <a:rPr lang="en-US" b="1" dirty="0"/>
              <a:t>Effects of surface operations on the lunar environment over time?</a:t>
            </a:r>
            <a:endParaRPr lang="en-US" dirty="0"/>
          </a:p>
          <a:p>
            <a:pPr marL="0" indent="0">
              <a:buNone/>
            </a:pPr>
            <a:r>
              <a:rPr lang="en-US" dirty="0"/>
              <a:t>ESM4 Examples:</a:t>
            </a:r>
          </a:p>
          <a:p>
            <a:pPr lvl="1"/>
            <a:r>
              <a:rPr lang="en-US" dirty="0"/>
              <a:t>Characterize changes to the regolith as a result of the landing plume [</a:t>
            </a:r>
            <a:r>
              <a:rPr lang="en-US" dirty="0" err="1"/>
              <a:t>Kayadash</a:t>
            </a:r>
            <a:r>
              <a:rPr lang="en-US" dirty="0"/>
              <a:t> et al., 2011; Clegg et al., 2014; Clegg-Watkins et al., 2016]</a:t>
            </a:r>
          </a:p>
          <a:p>
            <a:pPr lvl="1"/>
            <a:r>
              <a:rPr lang="en-US" dirty="0"/>
              <a:t>The relationship between lander dry mass and blast zone area can be used for predicting the likely extents of disturbance resulting from rocket exhaust for future lunar soft landings.</a:t>
            </a:r>
          </a:p>
          <a:p>
            <a:pPr lvl="1"/>
            <a:endParaRPr lang="en-US" dirty="0"/>
          </a:p>
        </p:txBody>
      </p:sp>
    </p:spTree>
    <p:extLst>
      <p:ext uri="{BB962C8B-B14F-4D97-AF65-F5344CB8AC3E}">
        <p14:creationId xmlns:p14="http://schemas.microsoft.com/office/powerpoint/2010/main" val="4183379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15164</TotalTime>
  <Words>1207</Words>
  <Application>Microsoft Macintosh PowerPoint</Application>
  <PresentationFormat>Widescreen</PresentationFormat>
  <Paragraphs>97</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PowerPoint Presentation</vt:lpstr>
      <vt:lpstr>Some Notes:</vt:lpstr>
      <vt:lpstr>What we accomplished in the last ESM</vt:lpstr>
      <vt:lpstr>PowerPoint Presentation</vt:lpstr>
      <vt:lpstr>Observations pre-landing:  1) site analysis and selection 2) operations planning 3) science support</vt:lpstr>
      <vt:lpstr>Observations pre-landing continued:  Science Support: science/exploration collaboration</vt:lpstr>
      <vt:lpstr>Observations pre-landing continued:</vt:lpstr>
      <vt:lpstr>Observations during surface operations:</vt:lpstr>
      <vt:lpstr>Observations after surface operations: </vt:lpstr>
      <vt:lpstr>CLPS:</vt:lpstr>
      <vt:lpstr>Artemis:</vt:lpstr>
      <vt:lpstr>International Mission Support</vt:lpstr>
      <vt:lpstr>Mission Support and Exploration Science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Banks, Maria E. (GSFC-6901)</dc:creator>
  <cp:lastModifiedBy>Banks, Maria E. (GSFC-6901)</cp:lastModifiedBy>
  <cp:revision>43</cp:revision>
  <dcterms:created xsi:type="dcterms:W3CDTF">2021-05-14T11:42:27Z</dcterms:created>
  <dcterms:modified xsi:type="dcterms:W3CDTF">2021-05-25T15:03:58Z</dcterms:modified>
</cp:coreProperties>
</file>