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528" r:id="rId2"/>
    <p:sldId id="536" r:id="rId3"/>
    <p:sldId id="53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43"/>
  </p:normalViewPr>
  <p:slideViewPr>
    <p:cSldViewPr snapToGrid="0" snapToObjects="1">
      <p:cViewPr varScale="1">
        <p:scale>
          <a:sx n="85" d="100"/>
          <a:sy n="85" d="100"/>
        </p:scale>
        <p:origin x="-15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1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145" indent="0" algn="ctr">
              <a:buNone/>
              <a:defRPr/>
            </a:lvl2pPr>
            <a:lvl3pPr marL="912295" indent="0" algn="ctr">
              <a:buNone/>
              <a:defRPr/>
            </a:lvl3pPr>
            <a:lvl4pPr marL="1368442" indent="0" algn="ctr">
              <a:buNone/>
              <a:defRPr/>
            </a:lvl4pPr>
            <a:lvl5pPr marL="1824588" indent="0" algn="ctr">
              <a:buNone/>
              <a:defRPr/>
            </a:lvl5pPr>
            <a:lvl6pPr marL="2280738" indent="0" algn="ctr">
              <a:buNone/>
              <a:defRPr/>
            </a:lvl6pPr>
            <a:lvl7pPr marL="2736882" indent="0" algn="ctr">
              <a:buNone/>
              <a:defRPr/>
            </a:lvl7pPr>
            <a:lvl8pPr marL="3193023" indent="0" algn="ctr">
              <a:buNone/>
              <a:defRPr/>
            </a:lvl8pPr>
            <a:lvl9pPr marL="364917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1A626-5135-2347-9187-E425264EE1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CCCDE4-7E37-CF4F-99D1-E0D3B426C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282851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3D8B0-513C-FA41-995E-5EBF78D79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6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219079"/>
            <a:ext cx="2921000" cy="59832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1" y="219079"/>
            <a:ext cx="8559800" cy="59832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11B9E-7760-B84E-A22E-86C77ACB2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9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9075"/>
            <a:ext cx="8940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295400"/>
            <a:ext cx="116840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000" y="3824311"/>
            <a:ext cx="116840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40755-112A-6E4F-83FD-D1D8EA7AD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3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9075"/>
            <a:ext cx="8940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4000" y="1295401"/>
            <a:ext cx="5740400" cy="490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95400"/>
            <a:ext cx="57404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824311"/>
            <a:ext cx="57404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6A81D6-B8F5-BF42-8420-B0DDD35C9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9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19075"/>
            <a:ext cx="89408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4000" y="1295401"/>
            <a:ext cx="11684000" cy="4906963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33F09-26D9-8E40-BB16-1AA1AC033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9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3A5ADBB-8B5F-444B-992A-0DA29F852A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14511"/>
          <a:stretch/>
        </p:blipFill>
        <p:spPr>
          <a:xfrm>
            <a:off x="0" y="0"/>
            <a:ext cx="12192000" cy="476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ECEDBA-CE22-D64D-8A77-74B1927C4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B07DC044-4B93-F940-8E92-68E74B48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17069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9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145" indent="0">
              <a:buNone/>
              <a:defRPr sz="1800"/>
            </a:lvl2pPr>
            <a:lvl3pPr marL="912295" indent="0">
              <a:buNone/>
              <a:defRPr sz="1600"/>
            </a:lvl3pPr>
            <a:lvl4pPr marL="1368442" indent="0">
              <a:buNone/>
              <a:defRPr sz="1400"/>
            </a:lvl4pPr>
            <a:lvl5pPr marL="1824588" indent="0">
              <a:buNone/>
              <a:defRPr sz="1400"/>
            </a:lvl5pPr>
            <a:lvl6pPr marL="2280738" indent="0">
              <a:buNone/>
              <a:defRPr sz="1400"/>
            </a:lvl6pPr>
            <a:lvl7pPr marL="2736882" indent="0">
              <a:buNone/>
              <a:defRPr sz="1400"/>
            </a:lvl7pPr>
            <a:lvl8pPr marL="3193023" indent="0">
              <a:buNone/>
              <a:defRPr sz="1400"/>
            </a:lvl8pPr>
            <a:lvl9pPr marL="364917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3665F-860A-7047-9E67-BE8565F03D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68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000" y="1295401"/>
            <a:ext cx="5740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95401"/>
            <a:ext cx="57404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6678C-C034-754C-BC01-B542FC480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B5C710E-35EE-5941-8E5A-A03743D93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2591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5" indent="0">
              <a:buNone/>
              <a:defRPr sz="2000" b="1"/>
            </a:lvl2pPr>
            <a:lvl3pPr marL="912295" indent="0">
              <a:buNone/>
              <a:defRPr sz="1800" b="1"/>
            </a:lvl3pPr>
            <a:lvl4pPr marL="1368442" indent="0">
              <a:buNone/>
              <a:defRPr sz="1600" b="1"/>
            </a:lvl4pPr>
            <a:lvl5pPr marL="1824588" indent="0">
              <a:buNone/>
              <a:defRPr sz="1600" b="1"/>
            </a:lvl5pPr>
            <a:lvl6pPr marL="2280738" indent="0">
              <a:buNone/>
              <a:defRPr sz="1600" b="1"/>
            </a:lvl6pPr>
            <a:lvl7pPr marL="2736882" indent="0">
              <a:buNone/>
              <a:defRPr sz="1600" b="1"/>
            </a:lvl7pPr>
            <a:lvl8pPr marL="3193023" indent="0">
              <a:buNone/>
              <a:defRPr sz="1600" b="1"/>
            </a:lvl8pPr>
            <a:lvl9pPr marL="364917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45" indent="0">
              <a:buNone/>
              <a:defRPr sz="2000" b="1"/>
            </a:lvl2pPr>
            <a:lvl3pPr marL="912295" indent="0">
              <a:buNone/>
              <a:defRPr sz="1800" b="1"/>
            </a:lvl3pPr>
            <a:lvl4pPr marL="1368442" indent="0">
              <a:buNone/>
              <a:defRPr sz="1600" b="1"/>
            </a:lvl4pPr>
            <a:lvl5pPr marL="1824588" indent="0">
              <a:buNone/>
              <a:defRPr sz="1600" b="1"/>
            </a:lvl5pPr>
            <a:lvl6pPr marL="2280738" indent="0">
              <a:buNone/>
              <a:defRPr sz="1600" b="1"/>
            </a:lvl6pPr>
            <a:lvl7pPr marL="2736882" indent="0">
              <a:buNone/>
              <a:defRPr sz="1600" b="1"/>
            </a:lvl7pPr>
            <a:lvl8pPr marL="3193023" indent="0">
              <a:buNone/>
              <a:defRPr sz="1600" b="1"/>
            </a:lvl8pPr>
            <a:lvl9pPr marL="364917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183B6-E478-6344-B9B1-5C8A57F00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A54396-8FE2-534D-B338-F7ABB0C00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19492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3241A-365C-BE41-82D7-07E3AC82A3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5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E9590-54CA-BC4B-AB02-45520F7AB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4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9" y="27307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145" indent="0">
              <a:buNone/>
              <a:defRPr sz="1200"/>
            </a:lvl2pPr>
            <a:lvl3pPr marL="912295" indent="0">
              <a:buNone/>
              <a:defRPr sz="1000"/>
            </a:lvl3pPr>
            <a:lvl4pPr marL="1368442" indent="0">
              <a:buNone/>
              <a:defRPr sz="900"/>
            </a:lvl4pPr>
            <a:lvl5pPr marL="1824588" indent="0">
              <a:buNone/>
              <a:defRPr sz="900"/>
            </a:lvl5pPr>
            <a:lvl6pPr marL="2280738" indent="0">
              <a:buNone/>
              <a:defRPr sz="900"/>
            </a:lvl6pPr>
            <a:lvl7pPr marL="2736882" indent="0">
              <a:buNone/>
              <a:defRPr sz="900"/>
            </a:lvl7pPr>
            <a:lvl8pPr marL="3193023" indent="0">
              <a:buNone/>
              <a:defRPr sz="900"/>
            </a:lvl8pPr>
            <a:lvl9pPr marL="36491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6B491-606B-6F46-ACFB-52F36B96AA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145" indent="0">
              <a:buNone/>
              <a:defRPr sz="2800"/>
            </a:lvl2pPr>
            <a:lvl3pPr marL="912295" indent="0">
              <a:buNone/>
              <a:defRPr sz="2400"/>
            </a:lvl3pPr>
            <a:lvl4pPr marL="1368442" indent="0">
              <a:buNone/>
              <a:defRPr sz="2000"/>
            </a:lvl4pPr>
            <a:lvl5pPr marL="1824588" indent="0">
              <a:buNone/>
              <a:defRPr sz="2000"/>
            </a:lvl5pPr>
            <a:lvl6pPr marL="2280738" indent="0">
              <a:buNone/>
              <a:defRPr sz="2000"/>
            </a:lvl6pPr>
            <a:lvl7pPr marL="2736882" indent="0">
              <a:buNone/>
              <a:defRPr sz="2000"/>
            </a:lvl7pPr>
            <a:lvl8pPr marL="3193023" indent="0">
              <a:buNone/>
              <a:defRPr sz="2000"/>
            </a:lvl8pPr>
            <a:lvl9pPr marL="3649175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145" indent="0">
              <a:buNone/>
              <a:defRPr sz="1200"/>
            </a:lvl2pPr>
            <a:lvl3pPr marL="912295" indent="0">
              <a:buNone/>
              <a:defRPr sz="1000"/>
            </a:lvl3pPr>
            <a:lvl4pPr marL="1368442" indent="0">
              <a:buNone/>
              <a:defRPr sz="900"/>
            </a:lvl4pPr>
            <a:lvl5pPr marL="1824588" indent="0">
              <a:buNone/>
              <a:defRPr sz="900"/>
            </a:lvl5pPr>
            <a:lvl6pPr marL="2280738" indent="0">
              <a:buNone/>
              <a:defRPr sz="900"/>
            </a:lvl6pPr>
            <a:lvl7pPr marL="2736882" indent="0">
              <a:buNone/>
              <a:defRPr sz="900"/>
            </a:lvl7pPr>
            <a:lvl8pPr marL="3193023" indent="0">
              <a:buNone/>
              <a:defRPr sz="900"/>
            </a:lvl8pPr>
            <a:lvl9pPr marL="364917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482D7-F959-AD4B-AAAB-E84052D5D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2DE51D-EC0A-9F49-AFA0-006DDD0E0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247485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3BD36F-CBA1-4F4D-B852-59D1D69B49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b="13668"/>
          <a:stretch/>
        </p:blipFill>
        <p:spPr>
          <a:xfrm>
            <a:off x="-1" y="-3763"/>
            <a:ext cx="12192000" cy="384763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19075"/>
            <a:ext cx="8940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23" tIns="45614" rIns="91223" bIns="456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4000" y="1295401"/>
            <a:ext cx="116840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14367" y="6254749"/>
            <a:ext cx="28448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551E3931-E005-184C-AB77-E2C43234D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6"/>
          <p:cNvSpPr>
            <a:spLocks noChangeArrowheads="1"/>
          </p:cNvSpPr>
          <p:nvPr/>
        </p:nvSpPr>
        <p:spPr bwMode="auto">
          <a:xfrm>
            <a:off x="11785600" y="76200"/>
            <a:ext cx="101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23" tIns="45615" rIns="91223" bIns="45615" anchor="ctr"/>
          <a:lstStyle/>
          <a:p>
            <a:pPr>
              <a:spcBef>
                <a:spcPct val="20000"/>
              </a:spcBef>
              <a:buFontTx/>
              <a:buChar char="•"/>
            </a:pPr>
            <a:endParaRPr lang="en-US" sz="180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F6927BFF-D1C2-484E-ABD0-A6D432B5C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3185340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  <a:ea typeface="ＭＳ Ｐゴシック" pitchFamily="93" charset="-128"/>
          <a:cs typeface="ＭＳ Ｐゴシック" pitchFamily="93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  <a:ea typeface="ＭＳ Ｐゴシック" pitchFamily="93" charset="-128"/>
          <a:cs typeface="ＭＳ Ｐゴシック" pitchFamily="93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  <a:ea typeface="ＭＳ Ｐゴシック" pitchFamily="93" charset="-128"/>
          <a:cs typeface="ＭＳ Ｐゴシック" pitchFamily="93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  <a:ea typeface="ＭＳ Ｐゴシック" pitchFamily="93" charset="-128"/>
          <a:cs typeface="ＭＳ Ｐゴシック" pitchFamily="93" charset="-128"/>
        </a:defRPr>
      </a:lvl5pPr>
      <a:lvl6pPr marL="456145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</a:defRPr>
      </a:lvl6pPr>
      <a:lvl7pPr marL="912295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</a:defRPr>
      </a:lvl7pPr>
      <a:lvl8pPr marL="1368442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</a:defRPr>
      </a:lvl8pPr>
      <a:lvl9pPr marL="1824588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Tahoma" pitchFamily="93" charset="0"/>
        </a:defRPr>
      </a:lvl9pPr>
    </p:titleStyle>
    <p:bodyStyle>
      <a:lvl1pPr marL="341305" indent="-34130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1pPr>
      <a:lvl2pPr marL="739756" indent="-284156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2pPr>
      <a:lvl3pPr marL="1139797" indent="-227008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3pPr>
      <a:lvl4pPr marL="1595399" indent="-227008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4pPr>
      <a:lvl5pPr marL="2052587" indent="-22700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Futura Medium" panose="020B0602020204020303" pitchFamily="34" charset="-79"/>
          <a:ea typeface="ＭＳ Ｐゴシック" pitchFamily="93" charset="-128"/>
          <a:cs typeface="Futura Medium" panose="020B0602020204020303" pitchFamily="34" charset="-79"/>
        </a:defRPr>
      </a:lvl5pPr>
      <a:lvl6pPr marL="2508808" indent="-2280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93" charset="-128"/>
        </a:defRPr>
      </a:lvl6pPr>
      <a:lvl7pPr marL="2964957" indent="-2280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93" charset="-128"/>
        </a:defRPr>
      </a:lvl7pPr>
      <a:lvl8pPr marL="3421102" indent="-2280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93" charset="-128"/>
        </a:defRPr>
      </a:lvl8pPr>
      <a:lvl9pPr marL="3877250" indent="-22807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93" charset="-128"/>
        </a:defRPr>
      </a:lvl9pPr>
    </p:bodyStyle>
    <p:otherStyle>
      <a:defPPr>
        <a:defRPr lang="en-US"/>
      </a:defPPr>
      <a:lvl1pPr marL="0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45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295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442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588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738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6882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023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175" algn="l" defTabSz="456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115C93-F08D-B448-892E-8B5CFDFBD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Context and Background for Answering </a:t>
            </a:r>
            <a:r>
              <a:rPr lang="en-US" dirty="0" err="1" smtClean="0"/>
              <a:t>CRaTER</a:t>
            </a:r>
            <a:r>
              <a:rPr lang="en-US" dirty="0" smtClean="0"/>
              <a:t>-related Question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A9973D-3667-FB46-B330-164D99A113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Harlan Spence, Jody Wilson, and the </a:t>
            </a:r>
            <a:r>
              <a:rPr lang="en-US" dirty="0" err="1"/>
              <a:t>CRaTER</a:t>
            </a:r>
            <a:r>
              <a:rPr lang="en-US" dirty="0"/>
              <a:t> Team</a:t>
            </a:r>
          </a:p>
        </p:txBody>
      </p:sp>
    </p:spTree>
    <p:extLst>
      <p:ext uri="{BB962C8B-B14F-4D97-AF65-F5344CB8AC3E}">
        <p14:creationId xmlns:p14="http://schemas.microsoft.com/office/powerpoint/2010/main" val="263353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F99F830-2F29-45A6-B086-E02A7DDB4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31" y="263898"/>
            <a:ext cx="9336326" cy="685800"/>
          </a:xfrm>
        </p:spPr>
        <p:txBody>
          <a:bodyPr/>
          <a:lstStyle/>
          <a:p>
            <a:r>
              <a:rPr lang="en-US" dirty="0" err="1" smtClean="0"/>
              <a:t>CRaTER’s</a:t>
            </a:r>
            <a:r>
              <a:rPr lang="en-US" dirty="0" smtClean="0"/>
              <a:t> History: Putting Planetary into Context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94F845-A786-4A37-81BC-465B31AE0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079361"/>
            <a:ext cx="4392706" cy="5582351"/>
          </a:xfrm>
        </p:spPr>
        <p:txBody>
          <a:bodyPr/>
          <a:lstStyle/>
          <a:p>
            <a:r>
              <a:rPr lang="en-US" sz="1800" dirty="0" err="1" smtClean="0"/>
              <a:t>CRaTER</a:t>
            </a:r>
            <a:r>
              <a:rPr lang="en-US" sz="1800" dirty="0" smtClean="0"/>
              <a:t> selected for initial ESMD mission with the following primary </a:t>
            </a:r>
            <a:r>
              <a:rPr lang="en-US" sz="1800" dirty="0" smtClean="0">
                <a:solidFill>
                  <a:srgbClr val="FF0000"/>
                </a:solidFill>
              </a:rPr>
              <a:t>EXPLORATION</a:t>
            </a:r>
            <a:r>
              <a:rPr lang="en-US" sz="1800" dirty="0" smtClean="0"/>
              <a:t> investigation goals:</a:t>
            </a:r>
            <a:endParaRPr lang="en-US" i="1" dirty="0">
              <a:solidFill>
                <a:srgbClr val="FFFF00"/>
              </a:solidFill>
            </a:endParaRPr>
          </a:p>
          <a:p>
            <a:pPr lvl="1"/>
            <a:r>
              <a:rPr lang="en-US" sz="1600" i="1" dirty="0"/>
              <a:t>Measure and characterize </a:t>
            </a:r>
            <a:r>
              <a:rPr lang="en-US" sz="1600" i="1" dirty="0" smtClean="0"/>
              <a:t>deep </a:t>
            </a:r>
            <a:r>
              <a:rPr lang="en-US" sz="1600" i="1" dirty="0"/>
              <a:t>space </a:t>
            </a:r>
            <a:r>
              <a:rPr lang="en-US" sz="1600" i="1" dirty="0" smtClean="0"/>
              <a:t>lunar radiation environment (LET </a:t>
            </a:r>
            <a:r>
              <a:rPr lang="en-US" sz="1600" i="1" dirty="0"/>
              <a:t>spectra of </a:t>
            </a:r>
            <a:r>
              <a:rPr lang="en-US" sz="1600" i="1" dirty="0" smtClean="0"/>
              <a:t>GCR and SEPs above </a:t>
            </a:r>
            <a:r>
              <a:rPr lang="en-US" sz="1600" i="1" dirty="0"/>
              <a:t>10 MeV).</a:t>
            </a:r>
          </a:p>
          <a:p>
            <a:pPr lvl="1"/>
            <a:r>
              <a:rPr lang="en-US" sz="1600" i="1" dirty="0" smtClean="0"/>
              <a:t>Investigate </a:t>
            </a:r>
            <a:r>
              <a:rPr lang="en-US" sz="1600" i="1" dirty="0"/>
              <a:t>the effects of shielding by measuring LET spectra behind tissue-equivalent plastic.</a:t>
            </a:r>
          </a:p>
          <a:p>
            <a:pPr lvl="1"/>
            <a:r>
              <a:rPr lang="en-US" sz="1600" i="1" dirty="0"/>
              <a:t>Test models of radiation </a:t>
            </a:r>
            <a:r>
              <a:rPr lang="en-US" sz="1600" i="1" dirty="0" smtClean="0"/>
              <a:t>effects/shielding </a:t>
            </a:r>
            <a:r>
              <a:rPr lang="en-US" sz="1600" i="1" dirty="0"/>
              <a:t>by verifying/validating </a:t>
            </a:r>
            <a:r>
              <a:rPr lang="en-US" sz="1600" i="1" dirty="0" smtClean="0"/>
              <a:t>models  </a:t>
            </a:r>
            <a:r>
              <a:rPr lang="en-US" sz="1600" i="1" dirty="0"/>
              <a:t>of LET spectra with LRO measurements</a:t>
            </a:r>
            <a:r>
              <a:rPr lang="en-US" sz="1600" i="1" dirty="0" smtClean="0"/>
              <a:t>.</a:t>
            </a:r>
          </a:p>
          <a:p>
            <a:r>
              <a:rPr lang="en-US" sz="1800" dirty="0" err="1" smtClean="0"/>
              <a:t>CRaTER’s</a:t>
            </a:r>
            <a:r>
              <a:rPr lang="en-US" sz="1800" dirty="0" smtClean="0"/>
              <a:t> design also anticipated accomplishing </a:t>
            </a:r>
            <a:r>
              <a:rPr lang="en-US" sz="1800" dirty="0" smtClean="0">
                <a:solidFill>
                  <a:srgbClr val="008000"/>
                </a:solidFill>
              </a:rPr>
              <a:t>HELIOPHYSICS</a:t>
            </a:r>
            <a:r>
              <a:rPr lang="en-US" sz="1800" dirty="0" smtClean="0"/>
              <a:t> and </a:t>
            </a:r>
            <a:r>
              <a:rPr lang="en-US" sz="1800" i="1" u="sng" dirty="0" smtClean="0">
                <a:solidFill>
                  <a:srgbClr val="7070FF"/>
                </a:solidFill>
              </a:rPr>
              <a:t>PLANETARY</a:t>
            </a:r>
            <a:r>
              <a:rPr lang="en-US" sz="1800" dirty="0" smtClean="0"/>
              <a:t> science, which we have done increasingly over time after the primary mission even as we have continued to advance Exploration.</a:t>
            </a:r>
            <a:endParaRPr lang="en-US" sz="1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EB85634-ADCB-43D9-9159-0DCD261C94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CEDBA-CE22-D64D-8A77-74B1927C45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6BF64B9-B72E-440C-B7BB-A81B72FA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886" y="1049479"/>
            <a:ext cx="7244152" cy="407534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3A94F845-A786-4A37-81BC-465B31AE0C2F}"/>
              </a:ext>
            </a:extLst>
          </p:cNvPr>
          <p:cNvSpPr txBox="1">
            <a:spLocks/>
          </p:cNvSpPr>
          <p:nvPr/>
        </p:nvSpPr>
        <p:spPr bwMode="auto">
          <a:xfrm>
            <a:off x="4784166" y="5094943"/>
            <a:ext cx="7211872" cy="1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223" tIns="45614" rIns="91223" bIns="45614" numCol="1" anchor="t" anchorCtr="0" compatLnSpc="1">
            <a:prstTxWarp prst="textNoShape">
              <a:avLst/>
            </a:prstTxWarp>
          </a:bodyPr>
          <a:lstStyle>
            <a:lvl1pPr marL="341305" indent="-341305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utura Medium" panose="020B0602020204020303" pitchFamily="34" charset="-79"/>
                <a:ea typeface="ＭＳ Ｐゴシック" pitchFamily="93" charset="-128"/>
                <a:cs typeface="Futura Medium" panose="020B0602020204020303" pitchFamily="34" charset="-79"/>
              </a:defRPr>
            </a:lvl1pPr>
            <a:lvl2pPr marL="739756" indent="-284156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utura Medium" panose="020B0602020204020303" pitchFamily="34" charset="-79"/>
                <a:ea typeface="ＭＳ Ｐゴシック" pitchFamily="93" charset="-128"/>
                <a:cs typeface="Futura Medium" panose="020B0602020204020303" pitchFamily="34" charset="-79"/>
              </a:defRPr>
            </a:lvl2pPr>
            <a:lvl3pPr marL="113979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Futura Medium" panose="020B0602020204020303" pitchFamily="34" charset="-79"/>
                <a:ea typeface="ＭＳ Ｐゴシック" pitchFamily="93" charset="-128"/>
                <a:cs typeface="Futura Medium" panose="020B0602020204020303" pitchFamily="34" charset="-79"/>
              </a:defRPr>
            </a:lvl3pPr>
            <a:lvl4pPr marL="1595399" indent="-227008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Futura Medium" panose="020B0602020204020303" pitchFamily="34" charset="-79"/>
                <a:ea typeface="ＭＳ Ｐゴシック" pitchFamily="93" charset="-128"/>
                <a:cs typeface="Futura Medium" panose="020B0602020204020303" pitchFamily="34" charset="-79"/>
              </a:defRPr>
            </a:lvl4pPr>
            <a:lvl5pPr marL="205258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utura Medium" panose="020B0602020204020303" pitchFamily="34" charset="-79"/>
                <a:ea typeface="ＭＳ Ｐゴシック" pitchFamily="93" charset="-128"/>
                <a:cs typeface="Futura Medium" panose="020B0602020204020303" pitchFamily="34" charset="-79"/>
              </a:defRPr>
            </a:lvl5pPr>
            <a:lvl6pPr marL="2508808" indent="-2280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93" charset="-128"/>
              </a:defRPr>
            </a:lvl6pPr>
            <a:lvl7pPr marL="2964957" indent="-2280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93" charset="-128"/>
              </a:defRPr>
            </a:lvl7pPr>
            <a:lvl8pPr marL="3421102" indent="-2280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93" charset="-128"/>
              </a:defRPr>
            </a:lvl8pPr>
            <a:lvl9pPr marL="3877250" indent="-22807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ＭＳ Ｐゴシック" pitchFamily="93" charset="-128"/>
              </a:defRPr>
            </a:lvl9pPr>
          </a:lstStyle>
          <a:p>
            <a:pPr marL="0" indent="0" algn="just">
              <a:buFontTx/>
              <a:buNone/>
            </a:pPr>
            <a:r>
              <a:rPr lang="en-US" sz="1400" b="1" i="1" dirty="0" err="1" smtClean="0"/>
              <a:t>CRaTER</a:t>
            </a:r>
            <a:r>
              <a:rPr lang="en-US" sz="1400" b="1" i="1" dirty="0" smtClean="0"/>
              <a:t> science productivity as measured by publications continues to grow with time, approximately with a power law dependence.  Growth attributed to two factors: (1) </a:t>
            </a:r>
            <a:r>
              <a:rPr lang="en-US" sz="1400" b="1" i="1" dirty="0" err="1" smtClean="0"/>
              <a:t>CRaTER</a:t>
            </a:r>
            <a:r>
              <a:rPr lang="en-US" sz="1400" b="1" i="1" dirty="0" smtClean="0"/>
              <a:t> flexibly addresses three topical areas across ESMD/HEOMD/SMD; and,      (2) </a:t>
            </a:r>
            <a:r>
              <a:rPr lang="en-US" sz="1400" b="1" i="1" dirty="0" smtClean="0">
                <a:solidFill>
                  <a:srgbClr val="FFFF00"/>
                </a:solidFill>
              </a:rPr>
              <a:t>LRO mission and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CRaTER</a:t>
            </a:r>
            <a:r>
              <a:rPr lang="en-US" sz="1400" b="1" i="1" dirty="0" smtClean="0">
                <a:solidFill>
                  <a:srgbClr val="FFFF00"/>
                </a:solidFill>
              </a:rPr>
              <a:t> design deliver unprecedented capability for an instrument of this type.  We continue to discover new ways to exploit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CRaTER</a:t>
            </a:r>
            <a:r>
              <a:rPr lang="en-US" sz="1400" b="1" i="1" dirty="0" smtClean="0">
                <a:solidFill>
                  <a:srgbClr val="FFFF00"/>
                </a:solidFill>
              </a:rPr>
              <a:t> data.</a:t>
            </a:r>
            <a:endParaRPr lang="en-US" sz="1400" b="1" i="1" dirty="0">
              <a:solidFill>
                <a:srgbClr val="FFFF00"/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78824" y="1524001"/>
            <a:ext cx="1374588" cy="2973294"/>
          </a:xfrm>
          <a:prstGeom prst="rect">
            <a:avLst/>
          </a:prstGeom>
          <a:solidFill>
            <a:srgbClr val="FF0000">
              <a:alpha val="1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93" charset="0"/>
              </a:rPr>
              <a:t>Prelaunch</a:t>
            </a:r>
            <a:endParaRPr kumimoji="0" lang="en-US" sz="1400" b="0" i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93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753412" y="1524001"/>
            <a:ext cx="373529" cy="2973294"/>
          </a:xfrm>
          <a:prstGeom prst="rect">
            <a:avLst/>
          </a:prstGeom>
          <a:solidFill>
            <a:srgbClr val="FF0000">
              <a:alpha val="31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ESMD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lang="en-US" sz="1200" i="1" dirty="0" smtClean="0">
              <a:solidFill>
                <a:schemeClr val="bg1"/>
              </a:solidFill>
              <a:latin typeface="Arial" pitchFamily="93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err="1" smtClean="0">
                <a:solidFill>
                  <a:schemeClr val="bg1"/>
                </a:solidFill>
                <a:latin typeface="Arial" pitchFamily="93" charset="0"/>
              </a:rPr>
              <a:t>i</a:t>
            </a: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e  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93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7974733" y="1524001"/>
            <a:ext cx="930206" cy="2973294"/>
          </a:xfrm>
          <a:prstGeom prst="rect">
            <a:avLst/>
          </a:prstGeom>
          <a:solidFill>
            <a:srgbClr val="0000FF">
              <a:alpha val="7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Planetary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ESM1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8901086" y="1524001"/>
            <a:ext cx="930205" cy="2973294"/>
          </a:xfrm>
          <a:prstGeom prst="rect">
            <a:avLst/>
          </a:prstGeom>
          <a:solidFill>
            <a:srgbClr val="0000FF">
              <a:alpha val="1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Planetary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ESM2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9846233" y="1524001"/>
            <a:ext cx="839699" cy="2973294"/>
          </a:xfrm>
          <a:prstGeom prst="rect">
            <a:avLst/>
          </a:prstGeom>
          <a:solidFill>
            <a:srgbClr val="0000FF">
              <a:alpha val="2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Planetary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ESM3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7126942" y="1524001"/>
            <a:ext cx="851646" cy="2973294"/>
          </a:xfrm>
          <a:prstGeom prst="rect">
            <a:avLst/>
          </a:prstGeom>
          <a:solidFill>
            <a:srgbClr val="0000FF">
              <a:alpha val="7000"/>
            </a:srgb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Planetary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2-year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r>
              <a:rPr lang="en-US" sz="1200" i="1" dirty="0" smtClean="0">
                <a:solidFill>
                  <a:schemeClr val="bg1"/>
                </a:solidFill>
                <a:latin typeface="Arial" pitchFamily="93" charset="0"/>
              </a:rPr>
              <a:t>Prime Mission</a:t>
            </a:r>
          </a:p>
        </p:txBody>
      </p:sp>
    </p:spTree>
    <p:extLst>
      <p:ext uri="{BB962C8B-B14F-4D97-AF65-F5344CB8AC3E}">
        <p14:creationId xmlns:p14="http://schemas.microsoft.com/office/powerpoint/2010/main" val="48549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085BC3-59C2-4A66-BE96-6CD741472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353" y="219075"/>
            <a:ext cx="9360647" cy="685800"/>
          </a:xfrm>
        </p:spPr>
        <p:txBody>
          <a:bodyPr/>
          <a:lstStyle/>
          <a:p>
            <a:r>
              <a:rPr lang="en-US" dirty="0" smtClean="0"/>
              <a:t>LRO Enables Unprecedented </a:t>
            </a:r>
            <a:r>
              <a:rPr lang="en-US" dirty="0" err="1" smtClean="0"/>
              <a:t>CRaTER</a:t>
            </a:r>
            <a:r>
              <a:rPr lang="en-US" dirty="0" smtClean="0"/>
              <a:t> Capability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ACB38E-2F1F-415B-AEBD-44736678F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167" y="902679"/>
            <a:ext cx="11684000" cy="5650192"/>
          </a:xfrm>
        </p:spPr>
        <p:txBody>
          <a:bodyPr/>
          <a:lstStyle/>
          <a:p>
            <a:r>
              <a:rPr lang="en-US" dirty="0" err="1" smtClean="0"/>
              <a:t>CRaTER’s</a:t>
            </a:r>
            <a:r>
              <a:rPr lang="en-US" dirty="0" smtClean="0"/>
              <a:t> high data rate and spectral resolution unprecedented </a:t>
            </a:r>
          </a:p>
          <a:p>
            <a:r>
              <a:rPr lang="en-US" dirty="0" smtClean="0"/>
              <a:t>LRO telemeters ALL </a:t>
            </a:r>
            <a:r>
              <a:rPr lang="en-US" dirty="0" err="1" smtClean="0"/>
              <a:t>CRaTER</a:t>
            </a:r>
            <a:r>
              <a:rPr lang="en-US" dirty="0" smtClean="0"/>
              <a:t> 6-fold particle detections </a:t>
            </a:r>
            <a:r>
              <a:rPr lang="mr-IN" dirty="0" smtClean="0"/>
              <a:t>–</a:t>
            </a:r>
            <a:r>
              <a:rPr lang="en-US" dirty="0" smtClean="0"/>
              <a:t> unheard of!</a:t>
            </a:r>
          </a:p>
          <a:p>
            <a:r>
              <a:rPr lang="en-US" dirty="0"/>
              <a:t>C</a:t>
            </a:r>
            <a:r>
              <a:rPr lang="en-US" dirty="0" smtClean="0"/>
              <a:t>ommon practice on other missions i</a:t>
            </a:r>
            <a:r>
              <a:rPr lang="en-US" dirty="0" smtClean="0"/>
              <a:t>s </a:t>
            </a:r>
            <a:r>
              <a:rPr lang="en-US" dirty="0" smtClean="0"/>
              <a:t>severe onboard reduction of 6-D data and telemetering &lt;&lt;1/100</a:t>
            </a:r>
            <a:r>
              <a:rPr lang="en-US" baseline="30000" dirty="0" smtClean="0"/>
              <a:t>th</a:t>
            </a:r>
            <a:r>
              <a:rPr lang="en-US" dirty="0" smtClean="0"/>
              <a:t> of all data </a:t>
            </a:r>
            <a:r>
              <a:rPr lang="en-US" dirty="0" smtClean="0"/>
              <a:t>; selected data predefined and highly biased </a:t>
            </a:r>
          </a:p>
          <a:p>
            <a:r>
              <a:rPr lang="en-US" dirty="0" smtClean="0"/>
              <a:t>Early mission we explored most straightforward-to-interpret </a:t>
            </a:r>
            <a:r>
              <a:rPr lang="en-US" dirty="0" err="1" smtClean="0"/>
              <a:t>CRaTER</a:t>
            </a:r>
            <a:r>
              <a:rPr lang="en-US" dirty="0" smtClean="0"/>
              <a:t> data (“what we knew to look for”)</a:t>
            </a:r>
          </a:p>
          <a:p>
            <a:r>
              <a:rPr lang="en-US" dirty="0" smtClean="0"/>
              <a:t>Delving deeper into data with time (“what we didn’t fully know we could see”), we can now accomplish sophisticated planetary science both through new s/c operations (e.g., off-axis measurements) and through data analysis of secondary by-products from surface (e.g., gamma rays)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Jody Wilson, </a:t>
            </a:r>
            <a:r>
              <a:rPr lang="en-US" dirty="0" err="1" smtClean="0">
                <a:solidFill>
                  <a:srgbClr val="FFFF00"/>
                </a:solidFill>
              </a:rPr>
              <a:t>CRaTER</a:t>
            </a:r>
            <a:r>
              <a:rPr lang="en-US" dirty="0" smtClean="0">
                <a:solidFill>
                  <a:srgbClr val="FFFF00"/>
                </a:solidFill>
              </a:rPr>
              <a:t> co-I and SME, will next describe our latest use of </a:t>
            </a:r>
            <a:r>
              <a:rPr lang="en-US" dirty="0" err="1" smtClean="0">
                <a:solidFill>
                  <a:srgbClr val="FFFF00"/>
                </a:solidFill>
              </a:rPr>
              <a:t>CRaTER</a:t>
            </a:r>
            <a:r>
              <a:rPr lang="en-US" dirty="0" smtClean="0">
                <a:solidFill>
                  <a:srgbClr val="FFFF00"/>
                </a:solidFill>
              </a:rPr>
              <a:t> data to produce secondary radiation maps of the Moon with high spectral resolution, especially below 2 MeV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7B13F9C-EEFA-4CD9-80F4-23F1C46D7A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ECEDBA-CE22-D64D-8A77-74B1927C455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E9E748-AD5E-41DC-9A23-63A83E1C4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LRO ESM4 - Senior Review</a:t>
            </a:r>
          </a:p>
        </p:txBody>
      </p:sp>
    </p:spTree>
    <p:extLst>
      <p:ext uri="{BB962C8B-B14F-4D97-AF65-F5344CB8AC3E}">
        <p14:creationId xmlns:p14="http://schemas.microsoft.com/office/powerpoint/2010/main" val="421853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xmlns:p14="http://schemas.microsoft.com/office/powerpoint/2010/main" advClick="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RO_UpdatedLogo">
  <a:themeElements>
    <a:clrScheme name="LRO Overview for outreac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RO Overview for outreach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93" charset="0"/>
          </a:defRPr>
        </a:defPPr>
      </a:lstStyle>
    </a:lnDef>
  </a:objectDefaults>
  <a:extraClrSchemeLst>
    <a:extraClrScheme>
      <a:clrScheme name="LRO Overview for outreac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O Overview for outreac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O Overview for outreac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O Overview for outreac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O Overview for outreac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RO Overview for outreac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RO Overview for outreac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404</Words>
  <Application>Microsoft Macintosh PowerPoint</Application>
  <PresentationFormat>Custom</PresentationFormat>
  <Paragraphs>37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LRO_UpdatedLogo</vt:lpstr>
      <vt:lpstr>Historical Context and Background for Answering CRaTER-related Question</vt:lpstr>
      <vt:lpstr>CRaTER’s History: Putting Planetary into Context</vt:lpstr>
      <vt:lpstr>LRO Enables Unprecedented CRaTER Capability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Lunar Reconnaissance Orbiter: Response to Senior Review Questions Template</dc:title>
  <dc:creator>noah petro</dc:creator>
  <cp:lastModifiedBy>Harlan Spence</cp:lastModifiedBy>
  <cp:revision>56</cp:revision>
  <dcterms:created xsi:type="dcterms:W3CDTF">2019-05-03T19:13:29Z</dcterms:created>
  <dcterms:modified xsi:type="dcterms:W3CDTF">2019-05-08T01:51:10Z</dcterms:modified>
</cp:coreProperties>
</file>