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8" r:id="rId4"/>
    <p:sldId id="269"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421647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156080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81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29240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1C4CF-8339-5B47-8B77-2B830D5AE75D}"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89965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1C4CF-8339-5B47-8B77-2B830D5AE75D}"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68384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1C4CF-8339-5B47-8B77-2B830D5AE75D}" type="datetimeFigureOut">
              <a:rPr lang="en-US" smtClean="0"/>
              <a:t>3/13/20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3921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1C4CF-8339-5B47-8B77-2B830D5AE75D}" type="datetimeFigureOut">
              <a:rPr lang="en-US" smtClean="0"/>
              <a:t>3/13/20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8925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1C4CF-8339-5B47-8B77-2B830D5AE75D}" type="datetimeFigureOut">
              <a:rPr lang="en-US" smtClean="0"/>
              <a:t>3/13/20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46398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1C4CF-8339-5B47-8B77-2B830D5AE75D}"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87663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1C4CF-8339-5B47-8B77-2B830D5AE75D}"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7655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1C4CF-8339-5B47-8B77-2B830D5AE75D}" type="datetimeFigureOut">
              <a:rPr lang="en-US" smtClean="0"/>
              <a:t>3/13/20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DC84B-FC9A-1147-8B79-C694AD1714E5}" type="slidenum">
              <a:rPr lang="en-US" smtClean="0"/>
              <a:t>‹#›</a:t>
            </a:fld>
            <a:endParaRPr lang="en-US"/>
          </a:p>
        </p:txBody>
      </p:sp>
    </p:spTree>
    <p:extLst>
      <p:ext uri="{BB962C8B-B14F-4D97-AF65-F5344CB8AC3E}">
        <p14:creationId xmlns:p14="http://schemas.microsoft.com/office/powerpoint/2010/main" val="1960292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5AD2-8F9A-774B-96B0-A5A0456E2FDA}"/>
              </a:ext>
            </a:extLst>
          </p:cNvPr>
          <p:cNvSpPr>
            <a:spLocks noGrp="1"/>
          </p:cNvSpPr>
          <p:nvPr>
            <p:ph type="ctrTitle"/>
          </p:nvPr>
        </p:nvSpPr>
        <p:spPr/>
        <p:txBody>
          <a:bodyPr>
            <a:normAutofit fontScale="90000"/>
          </a:bodyPr>
          <a:lstStyle/>
          <a:p>
            <a:r>
              <a:rPr lang="en-US" dirty="0"/>
              <a:t>“Storyboard” and Outline</a:t>
            </a:r>
            <a:br>
              <a:rPr lang="en-US" dirty="0"/>
            </a:br>
            <a:r>
              <a:rPr lang="en-US" dirty="0"/>
              <a:t>for </a:t>
            </a:r>
            <a:r>
              <a:rPr lang="en-US" i="1" dirty="0"/>
              <a:t>Space Weather</a:t>
            </a:r>
            <a:r>
              <a:rPr lang="en-US" dirty="0"/>
              <a:t> Paper on GCR LET Spectra</a:t>
            </a:r>
          </a:p>
        </p:txBody>
      </p:sp>
      <p:sp>
        <p:nvSpPr>
          <p:cNvPr id="3" name="Subtitle 2">
            <a:extLst>
              <a:ext uri="{FF2B5EF4-FFF2-40B4-BE49-F238E27FC236}">
                <a16:creationId xmlns:a16="http://schemas.microsoft.com/office/drawing/2014/main" id="{B637028B-86BB-3949-B8CB-1223A8790DF9}"/>
              </a:ext>
            </a:extLst>
          </p:cNvPr>
          <p:cNvSpPr>
            <a:spLocks noGrp="1"/>
          </p:cNvSpPr>
          <p:nvPr>
            <p:ph type="subTitle" idx="1"/>
          </p:nvPr>
        </p:nvSpPr>
        <p:spPr/>
        <p:txBody>
          <a:bodyPr/>
          <a:lstStyle/>
          <a:p>
            <a:r>
              <a:rPr lang="en-US" dirty="0"/>
              <a:t>Mark Looper</a:t>
            </a:r>
          </a:p>
          <a:p>
            <a:r>
              <a:rPr lang="en-US" dirty="0"/>
              <a:t>March 10, 2020</a:t>
            </a:r>
          </a:p>
          <a:p>
            <a:r>
              <a:rPr lang="en-US" dirty="0"/>
              <a:t>Revised March 13, 2020</a:t>
            </a:r>
          </a:p>
        </p:txBody>
      </p:sp>
    </p:spTree>
    <p:extLst>
      <p:ext uri="{BB962C8B-B14F-4D97-AF65-F5344CB8AC3E}">
        <p14:creationId xmlns:p14="http://schemas.microsoft.com/office/powerpoint/2010/main" val="412637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1FEB-1984-2840-8484-DAE44271E238}"/>
              </a:ext>
            </a:extLst>
          </p:cNvPr>
          <p:cNvPicPr>
            <a:picLocks noChangeAspect="1"/>
          </p:cNvPicPr>
          <p:nvPr/>
        </p:nvPicPr>
        <p:blipFill>
          <a:blip r:embed="rId2"/>
          <a:srcRect/>
          <a:stretch/>
        </p:blipFill>
        <p:spPr>
          <a:xfrm>
            <a:off x="0" y="0"/>
            <a:ext cx="5381753" cy="6857999"/>
          </a:xfrm>
          <a:prstGeom prst="rect">
            <a:avLst/>
          </a:prstGeom>
        </p:spPr>
      </p:pic>
      <p:sp>
        <p:nvSpPr>
          <p:cNvPr id="4" name="TextBox 3">
            <a:extLst>
              <a:ext uri="{FF2B5EF4-FFF2-40B4-BE49-F238E27FC236}">
                <a16:creationId xmlns:a16="http://schemas.microsoft.com/office/drawing/2014/main" id="{9EC9512B-5832-F643-917B-F61858144946}"/>
              </a:ext>
            </a:extLst>
          </p:cNvPr>
          <p:cNvSpPr txBox="1"/>
          <p:nvPr/>
        </p:nvSpPr>
        <p:spPr>
          <a:xfrm>
            <a:off x="5199961" y="363557"/>
            <a:ext cx="3492347" cy="5355312"/>
          </a:xfrm>
          <a:prstGeom prst="rect">
            <a:avLst/>
          </a:prstGeom>
          <a:noFill/>
        </p:spPr>
        <p:txBody>
          <a:bodyPr wrap="square" rtlCol="0">
            <a:spAutoFit/>
          </a:bodyPr>
          <a:lstStyle/>
          <a:p>
            <a:r>
              <a:rPr lang="en-US" dirty="0"/>
              <a:t>Figure 5 compares observed and simulated spectra for the first six months of the mission, during the deep solar minimum.  Red is “raw” observed spectrum with no cuts, and blue is as observed after cuts are applied; green is simulated spectrum with cuts as in Figure 5.  Considering that the agreement of model and observations depends not only on the Geant4 simulations but also on the input GCR spectrum models, we are confident that these cuts will perform as designed for real as well as simulated data.  </a:t>
            </a:r>
            <a:r>
              <a:rPr lang="en-US" dirty="0">
                <a:solidFill>
                  <a:srgbClr val="FF0000"/>
                </a:solidFill>
              </a:rPr>
              <a:t>Again, changed lower X-axis limit and rotated colors so blue curve matches previous plots.</a:t>
            </a:r>
          </a:p>
        </p:txBody>
      </p:sp>
    </p:spTree>
    <p:extLst>
      <p:ext uri="{BB962C8B-B14F-4D97-AF65-F5344CB8AC3E}">
        <p14:creationId xmlns:p14="http://schemas.microsoft.com/office/powerpoint/2010/main" val="361790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986D8-6504-FF46-B6E2-23656F43B50A}"/>
              </a:ext>
            </a:extLst>
          </p:cNvPr>
          <p:cNvPicPr>
            <a:picLocks noChangeAspect="1"/>
          </p:cNvPicPr>
          <p:nvPr/>
        </p:nvPicPr>
        <p:blipFill>
          <a:blip r:embed="rId2"/>
          <a:srcRect/>
          <a:stretch/>
        </p:blipFill>
        <p:spPr>
          <a:xfrm>
            <a:off x="1177422" y="10"/>
            <a:ext cx="7100047" cy="5486400"/>
          </a:xfrm>
          <a:prstGeom prst="rect">
            <a:avLst/>
          </a:prstGeom>
        </p:spPr>
      </p:pic>
      <p:sp>
        <p:nvSpPr>
          <p:cNvPr id="4" name="TextBox 3">
            <a:extLst>
              <a:ext uri="{FF2B5EF4-FFF2-40B4-BE49-F238E27FC236}">
                <a16:creationId xmlns:a16="http://schemas.microsoft.com/office/drawing/2014/main" id="{FE6B0765-94A4-7E40-8945-508EE251E0FB}"/>
              </a:ext>
            </a:extLst>
          </p:cNvPr>
          <p:cNvSpPr txBox="1"/>
          <p:nvPr/>
        </p:nvSpPr>
        <p:spPr>
          <a:xfrm>
            <a:off x="330506" y="4946573"/>
            <a:ext cx="8494005" cy="1754326"/>
          </a:xfrm>
          <a:prstGeom prst="rect">
            <a:avLst/>
          </a:prstGeom>
          <a:noFill/>
        </p:spPr>
        <p:txBody>
          <a:bodyPr wrap="square" rtlCol="0">
            <a:spAutoFit/>
          </a:bodyPr>
          <a:lstStyle/>
          <a:p>
            <a:r>
              <a:rPr lang="en-US" dirty="0"/>
              <a:t>Figure 6 is the “payoff,” showing the changes in LET spectra over a complete solar activity cycle, normalized to the “observed, cuts” spectrum in the previous figure.  As expected, MIP peaks of elements as labeled, being due to the highest energies, are modulated less than the lower-energy, higher-LET particles between the peaks.  -70% holes (purple) at solar maximum should be a little deeper due to residual background; however, the modulation is twice what is seen in the raw spectrum.  </a:t>
            </a:r>
            <a:r>
              <a:rPr lang="en-US" dirty="0">
                <a:solidFill>
                  <a:srgbClr val="FF0000"/>
                </a:solidFill>
              </a:rPr>
              <a:t>Now goes to 2020/065, no white.</a:t>
            </a:r>
          </a:p>
        </p:txBody>
      </p:sp>
    </p:spTree>
    <p:extLst>
      <p:ext uri="{BB962C8B-B14F-4D97-AF65-F5344CB8AC3E}">
        <p14:creationId xmlns:p14="http://schemas.microsoft.com/office/powerpoint/2010/main" val="899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1FEB-1984-2840-8484-DAE44271E238}"/>
              </a:ext>
            </a:extLst>
          </p:cNvPr>
          <p:cNvPicPr>
            <a:picLocks noChangeAspect="1"/>
          </p:cNvPicPr>
          <p:nvPr/>
        </p:nvPicPr>
        <p:blipFill>
          <a:blip r:embed="rId2"/>
          <a:srcRect/>
          <a:stretch/>
        </p:blipFill>
        <p:spPr>
          <a:xfrm>
            <a:off x="0" y="1"/>
            <a:ext cx="5381753" cy="6857997"/>
          </a:xfrm>
          <a:prstGeom prst="rect">
            <a:avLst/>
          </a:prstGeom>
        </p:spPr>
      </p:pic>
      <p:sp>
        <p:nvSpPr>
          <p:cNvPr id="4" name="TextBox 3">
            <a:extLst>
              <a:ext uri="{FF2B5EF4-FFF2-40B4-BE49-F238E27FC236}">
                <a16:creationId xmlns:a16="http://schemas.microsoft.com/office/drawing/2014/main" id="{9EC9512B-5832-F643-917B-F61858144946}"/>
              </a:ext>
            </a:extLst>
          </p:cNvPr>
          <p:cNvSpPr txBox="1"/>
          <p:nvPr/>
        </p:nvSpPr>
        <p:spPr>
          <a:xfrm>
            <a:off x="5199961" y="363557"/>
            <a:ext cx="3492347" cy="5078313"/>
          </a:xfrm>
          <a:prstGeom prst="rect">
            <a:avLst/>
          </a:prstGeom>
          <a:noFill/>
        </p:spPr>
        <p:txBody>
          <a:bodyPr wrap="square" rtlCol="0">
            <a:spAutoFit/>
          </a:bodyPr>
          <a:lstStyle/>
          <a:p>
            <a:r>
              <a:rPr lang="en-US" dirty="0"/>
              <a:t>Figure 7 is the other </a:t>
            </a:r>
            <a:r>
              <a:rPr lang="en-US" dirty="0">
                <a:solidFill>
                  <a:srgbClr val="FF0000"/>
                </a:solidFill>
              </a:rPr>
              <a:t>additional figure</a:t>
            </a:r>
            <a:r>
              <a:rPr lang="en-US" dirty="0"/>
              <a:t> that we discussed on the telecon.  Again, I matched colors – the red curve here is the same data as the red “observed, cuts” trace on Figure 5, but </a:t>
            </a:r>
            <a:r>
              <a:rPr lang="en-US" dirty="0" err="1"/>
              <a:t>multipled</a:t>
            </a:r>
            <a:r>
              <a:rPr lang="en-US" dirty="0"/>
              <a:t> by the square of the normalized energy deposit to compress the dynamic range so the differences can be more easily seen.  These three spectra correspond to the periods indicated with the red, green, and blue bars above the plot in Figure 6; you can see that the latest spectrum is actually a hair higher (where statistics permit the comparison) than that at the beginning of the mission.</a:t>
            </a:r>
            <a:endParaRPr lang="en-US" dirty="0">
              <a:solidFill>
                <a:srgbClr val="FF0000"/>
              </a:solidFill>
            </a:endParaRPr>
          </a:p>
        </p:txBody>
      </p:sp>
    </p:spTree>
    <p:extLst>
      <p:ext uri="{BB962C8B-B14F-4D97-AF65-F5344CB8AC3E}">
        <p14:creationId xmlns:p14="http://schemas.microsoft.com/office/powerpoint/2010/main" val="314650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C354-29A2-7946-B1FD-8D041D7FEF07}"/>
              </a:ext>
            </a:extLst>
          </p:cNvPr>
          <p:cNvSpPr>
            <a:spLocks noGrp="1"/>
          </p:cNvSpPr>
          <p:nvPr>
            <p:ph type="title"/>
          </p:nvPr>
        </p:nvSpPr>
        <p:spPr/>
        <p:txBody>
          <a:bodyPr/>
          <a:lstStyle/>
          <a:p>
            <a:r>
              <a:rPr lang="en-US" dirty="0"/>
              <a:t>Figures and outline</a:t>
            </a:r>
          </a:p>
        </p:txBody>
      </p:sp>
      <p:sp>
        <p:nvSpPr>
          <p:cNvPr id="3" name="Content Placeholder 2">
            <a:extLst>
              <a:ext uri="{FF2B5EF4-FFF2-40B4-BE49-F238E27FC236}">
                <a16:creationId xmlns:a16="http://schemas.microsoft.com/office/drawing/2014/main" id="{B00D46DF-7456-FF41-9C14-778D316B68A7}"/>
              </a:ext>
            </a:extLst>
          </p:cNvPr>
          <p:cNvSpPr>
            <a:spLocks noGrp="1"/>
          </p:cNvSpPr>
          <p:nvPr>
            <p:ph idx="1"/>
          </p:nvPr>
        </p:nvSpPr>
        <p:spPr/>
        <p:txBody>
          <a:bodyPr/>
          <a:lstStyle/>
          <a:p>
            <a:r>
              <a:rPr lang="en-US" dirty="0"/>
              <a:t>I have been putting together the narrative and figures for the paper I intend to submit to </a:t>
            </a:r>
            <a:r>
              <a:rPr lang="en-US" i="1" dirty="0"/>
              <a:t>Space Weather </a:t>
            </a:r>
            <a:r>
              <a:rPr lang="en-US" dirty="0"/>
              <a:t>about background corrections in CRaTER GCR LET spectra over time.</a:t>
            </a:r>
          </a:p>
          <a:p>
            <a:r>
              <a:rPr lang="en-US" dirty="0"/>
              <a:t>Subject to co-authors’ and team members’ comments, these figures are intended to be final.  Changes from our 3/11 telecon are noted in </a:t>
            </a:r>
            <a:r>
              <a:rPr lang="en-US" dirty="0">
                <a:solidFill>
                  <a:srgbClr val="FF0000"/>
                </a:solidFill>
              </a:rPr>
              <a:t>red</a:t>
            </a:r>
            <a:r>
              <a:rPr lang="en-US" dirty="0"/>
              <a:t>.</a:t>
            </a:r>
          </a:p>
          <a:p>
            <a:r>
              <a:rPr lang="en-US" dirty="0"/>
              <a:t>Again, this should have been in the proceedings issue for the May ASEC; the topic was also covered in our poster at Fall AGU.</a:t>
            </a:r>
          </a:p>
        </p:txBody>
      </p:sp>
    </p:spTree>
    <p:extLst>
      <p:ext uri="{BB962C8B-B14F-4D97-AF65-F5344CB8AC3E}">
        <p14:creationId xmlns:p14="http://schemas.microsoft.com/office/powerpoint/2010/main" val="37379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6DECD-8903-E443-AD57-B1AC4E190E33}"/>
              </a:ext>
            </a:extLst>
          </p:cNvPr>
          <p:cNvPicPr>
            <a:picLocks noChangeAspect="1"/>
          </p:cNvPicPr>
          <p:nvPr/>
        </p:nvPicPr>
        <p:blipFill>
          <a:blip r:embed="rId2"/>
          <a:srcRect/>
          <a:stretch/>
        </p:blipFill>
        <p:spPr>
          <a:xfrm>
            <a:off x="1014984" y="0"/>
            <a:ext cx="7100047" cy="5486399"/>
          </a:xfrm>
          <a:prstGeom prst="rect">
            <a:avLst/>
          </a:prstGeom>
        </p:spPr>
      </p:pic>
      <p:sp>
        <p:nvSpPr>
          <p:cNvPr id="4" name="TextBox 3">
            <a:extLst>
              <a:ext uri="{FF2B5EF4-FFF2-40B4-BE49-F238E27FC236}">
                <a16:creationId xmlns:a16="http://schemas.microsoft.com/office/drawing/2014/main" id="{44937348-CD97-A443-9A9C-EBC1D70244AC}"/>
              </a:ext>
            </a:extLst>
          </p:cNvPr>
          <p:cNvSpPr txBox="1"/>
          <p:nvPr/>
        </p:nvSpPr>
        <p:spPr>
          <a:xfrm>
            <a:off x="286439" y="4935557"/>
            <a:ext cx="8582139" cy="1477328"/>
          </a:xfrm>
          <a:prstGeom prst="rect">
            <a:avLst/>
          </a:prstGeom>
          <a:noFill/>
        </p:spPr>
        <p:txBody>
          <a:bodyPr wrap="square" rtlCol="0">
            <a:spAutoFit/>
          </a:bodyPr>
          <a:lstStyle/>
          <a:p>
            <a:r>
              <a:rPr lang="en-US" dirty="0"/>
              <a:t>Figure 1a plots simulated proton events, showing events on proton track and with high D6 energy deposits.  I will verbally describe CRaTER, so this schematic is the only sensor diagram I’ll show.  </a:t>
            </a:r>
            <a:r>
              <a:rPr lang="en-US" dirty="0">
                <a:solidFill>
                  <a:srgbClr val="FF0000"/>
                </a:solidFill>
              </a:rPr>
              <a:t>This and the next slide contain the modified plots I mentioned on the telecon (with </a:t>
            </a:r>
            <a:r>
              <a:rPr lang="en-US" dirty="0" err="1">
                <a:solidFill>
                  <a:srgbClr val="FF0000"/>
                </a:solidFill>
              </a:rPr>
              <a:t>colorscale</a:t>
            </a:r>
            <a:r>
              <a:rPr lang="en-US" dirty="0">
                <a:solidFill>
                  <a:srgbClr val="FF0000"/>
                </a:solidFill>
              </a:rPr>
              <a:t>); I also, per our discussions, settled on Figure 1a and 1b rather than 1 and 2, etc.</a:t>
            </a:r>
          </a:p>
        </p:txBody>
      </p:sp>
      <p:sp>
        <p:nvSpPr>
          <p:cNvPr id="5" name="TextBox 4">
            <a:extLst>
              <a:ext uri="{FF2B5EF4-FFF2-40B4-BE49-F238E27FC236}">
                <a16:creationId xmlns:a16="http://schemas.microsoft.com/office/drawing/2014/main" id="{8AE12F4F-96F8-194C-91F6-6D1DA0A76830}"/>
              </a:ext>
            </a:extLst>
          </p:cNvPr>
          <p:cNvSpPr txBox="1"/>
          <p:nvPr/>
        </p:nvSpPr>
        <p:spPr>
          <a:xfrm>
            <a:off x="6568965" y="920340"/>
            <a:ext cx="557048" cy="369332"/>
          </a:xfrm>
          <a:prstGeom prst="rect">
            <a:avLst/>
          </a:prstGeom>
          <a:noFill/>
        </p:spPr>
        <p:txBody>
          <a:bodyPr wrap="square" rtlCol="0">
            <a:spAutoFit/>
          </a:bodyPr>
          <a:lstStyle/>
          <a:p>
            <a:r>
              <a:rPr lang="en-US" dirty="0"/>
              <a:t>(a)</a:t>
            </a:r>
          </a:p>
        </p:txBody>
      </p:sp>
      <p:sp>
        <p:nvSpPr>
          <p:cNvPr id="6" name="TextBox 5">
            <a:extLst>
              <a:ext uri="{FF2B5EF4-FFF2-40B4-BE49-F238E27FC236}">
                <a16:creationId xmlns:a16="http://schemas.microsoft.com/office/drawing/2014/main" id="{DB4EF59F-B5AB-D941-84C8-BB02FCBB0603}"/>
              </a:ext>
            </a:extLst>
          </p:cNvPr>
          <p:cNvSpPr txBox="1"/>
          <p:nvPr/>
        </p:nvSpPr>
        <p:spPr>
          <a:xfrm>
            <a:off x="3347540" y="3060430"/>
            <a:ext cx="1655380" cy="369332"/>
          </a:xfrm>
          <a:prstGeom prst="rect">
            <a:avLst/>
          </a:prstGeom>
          <a:noFill/>
        </p:spPr>
        <p:txBody>
          <a:bodyPr wrap="square" rtlCol="0">
            <a:spAutoFit/>
          </a:bodyPr>
          <a:lstStyle/>
          <a:p>
            <a:r>
              <a:rPr lang="en-US" dirty="0">
                <a:solidFill>
                  <a:schemeClr val="bg1"/>
                </a:solidFill>
              </a:rPr>
              <a:t>GCR protons</a:t>
            </a:r>
          </a:p>
        </p:txBody>
      </p:sp>
      <p:sp>
        <p:nvSpPr>
          <p:cNvPr id="7" name="TextBox 6">
            <a:extLst>
              <a:ext uri="{FF2B5EF4-FFF2-40B4-BE49-F238E27FC236}">
                <a16:creationId xmlns:a16="http://schemas.microsoft.com/office/drawing/2014/main" id="{0499905D-3E48-D34C-A04F-2F7C88C7702D}"/>
              </a:ext>
            </a:extLst>
          </p:cNvPr>
          <p:cNvSpPr txBox="1"/>
          <p:nvPr/>
        </p:nvSpPr>
        <p:spPr>
          <a:xfrm>
            <a:off x="3489430" y="3836511"/>
            <a:ext cx="3026981" cy="369332"/>
          </a:xfrm>
          <a:prstGeom prst="rect">
            <a:avLst/>
          </a:prstGeom>
          <a:noFill/>
        </p:spPr>
        <p:txBody>
          <a:bodyPr wrap="square" rtlCol="0">
            <a:spAutoFit/>
          </a:bodyPr>
          <a:lstStyle/>
          <a:p>
            <a:r>
              <a:rPr lang="en-US" dirty="0">
                <a:solidFill>
                  <a:schemeClr val="bg1"/>
                </a:solidFill>
              </a:rPr>
              <a:t>High-Z fragments into D5/6</a:t>
            </a:r>
          </a:p>
        </p:txBody>
      </p:sp>
      <p:grpSp>
        <p:nvGrpSpPr>
          <p:cNvPr id="32" name="Group 31">
            <a:extLst>
              <a:ext uri="{FF2B5EF4-FFF2-40B4-BE49-F238E27FC236}">
                <a16:creationId xmlns:a16="http://schemas.microsoft.com/office/drawing/2014/main" id="{78E05A8D-2E60-D84F-9960-BC96C1D43551}"/>
              </a:ext>
            </a:extLst>
          </p:cNvPr>
          <p:cNvGrpSpPr/>
          <p:nvPr/>
        </p:nvGrpSpPr>
        <p:grpSpPr>
          <a:xfrm>
            <a:off x="2716017" y="813146"/>
            <a:ext cx="3759200" cy="1605464"/>
            <a:chOff x="3472758" y="1622440"/>
            <a:chExt cx="3759200" cy="1605464"/>
          </a:xfrm>
        </p:grpSpPr>
        <p:sp>
          <p:nvSpPr>
            <p:cNvPr id="8" name="TextBox 7">
              <a:extLst>
                <a:ext uri="{FF2B5EF4-FFF2-40B4-BE49-F238E27FC236}">
                  <a16:creationId xmlns:a16="http://schemas.microsoft.com/office/drawing/2014/main" id="{D5EACC07-DA52-9A4E-B5E7-CDEF19D9D00F}"/>
                </a:ext>
              </a:extLst>
            </p:cNvPr>
            <p:cNvSpPr txBox="1"/>
            <p:nvPr/>
          </p:nvSpPr>
          <p:spPr>
            <a:xfrm>
              <a:off x="3879157" y="2858572"/>
              <a:ext cx="829735" cy="369332"/>
            </a:xfrm>
            <a:prstGeom prst="rect">
              <a:avLst/>
            </a:prstGeom>
            <a:noFill/>
          </p:spPr>
          <p:txBody>
            <a:bodyPr wrap="square" rtlCol="0">
              <a:spAutoFit/>
            </a:bodyPr>
            <a:lstStyle/>
            <a:p>
              <a:r>
                <a:rPr lang="en-US" dirty="0">
                  <a:solidFill>
                    <a:schemeClr val="bg1"/>
                  </a:solidFill>
                </a:rPr>
                <a:t>D1/2</a:t>
              </a:r>
            </a:p>
          </p:txBody>
        </p:sp>
        <p:sp>
          <p:nvSpPr>
            <p:cNvPr id="9" name="TextBox 8">
              <a:extLst>
                <a:ext uri="{FF2B5EF4-FFF2-40B4-BE49-F238E27FC236}">
                  <a16:creationId xmlns:a16="http://schemas.microsoft.com/office/drawing/2014/main" id="{9983158E-18A3-7C40-B106-59DA1EA39527}"/>
                </a:ext>
              </a:extLst>
            </p:cNvPr>
            <p:cNvSpPr txBox="1"/>
            <p:nvPr/>
          </p:nvSpPr>
          <p:spPr>
            <a:xfrm>
              <a:off x="5445490" y="2858571"/>
              <a:ext cx="829735" cy="369332"/>
            </a:xfrm>
            <a:prstGeom prst="rect">
              <a:avLst/>
            </a:prstGeom>
            <a:noFill/>
          </p:spPr>
          <p:txBody>
            <a:bodyPr wrap="square" rtlCol="0">
              <a:spAutoFit/>
            </a:bodyPr>
            <a:lstStyle/>
            <a:p>
              <a:r>
                <a:rPr lang="en-US" dirty="0">
                  <a:solidFill>
                    <a:schemeClr val="bg1"/>
                  </a:solidFill>
                </a:rPr>
                <a:t>D3/4</a:t>
              </a:r>
            </a:p>
          </p:txBody>
        </p:sp>
        <p:sp>
          <p:nvSpPr>
            <p:cNvPr id="10" name="TextBox 9">
              <a:extLst>
                <a:ext uri="{FF2B5EF4-FFF2-40B4-BE49-F238E27FC236}">
                  <a16:creationId xmlns:a16="http://schemas.microsoft.com/office/drawing/2014/main" id="{E838A81D-B03C-3B49-B55E-9668FA79F897}"/>
                </a:ext>
              </a:extLst>
            </p:cNvPr>
            <p:cNvSpPr txBox="1"/>
            <p:nvPr/>
          </p:nvSpPr>
          <p:spPr>
            <a:xfrm>
              <a:off x="6402223" y="2858571"/>
              <a:ext cx="829735" cy="369332"/>
            </a:xfrm>
            <a:prstGeom prst="rect">
              <a:avLst/>
            </a:prstGeom>
            <a:noFill/>
          </p:spPr>
          <p:txBody>
            <a:bodyPr wrap="square" rtlCol="0">
              <a:spAutoFit/>
            </a:bodyPr>
            <a:lstStyle/>
            <a:p>
              <a:r>
                <a:rPr lang="en-US" dirty="0">
                  <a:solidFill>
                    <a:schemeClr val="bg1"/>
                  </a:solidFill>
                </a:rPr>
                <a:t>D5/6</a:t>
              </a:r>
            </a:p>
          </p:txBody>
        </p:sp>
        <p:grpSp>
          <p:nvGrpSpPr>
            <p:cNvPr id="11" name="Group 10">
              <a:extLst>
                <a:ext uri="{FF2B5EF4-FFF2-40B4-BE49-F238E27FC236}">
                  <a16:creationId xmlns:a16="http://schemas.microsoft.com/office/drawing/2014/main" id="{1E1A8314-F283-D141-B863-8695AFF9931D}"/>
                </a:ext>
              </a:extLst>
            </p:cNvPr>
            <p:cNvGrpSpPr/>
            <p:nvPr/>
          </p:nvGrpSpPr>
          <p:grpSpPr>
            <a:xfrm>
              <a:off x="3879157" y="1791774"/>
              <a:ext cx="3352801" cy="1436130"/>
              <a:chOff x="4165599" y="1549400"/>
              <a:chExt cx="3352801" cy="1436130"/>
            </a:xfrm>
          </p:grpSpPr>
          <p:grpSp>
            <p:nvGrpSpPr>
              <p:cNvPr id="12" name="Group 11">
                <a:extLst>
                  <a:ext uri="{FF2B5EF4-FFF2-40B4-BE49-F238E27FC236}">
                    <a16:creationId xmlns:a16="http://schemas.microsoft.com/office/drawing/2014/main" id="{33DA2464-FD51-C047-A9F7-37FD545C2E6B}"/>
                  </a:ext>
                </a:extLst>
              </p:cNvPr>
              <p:cNvGrpSpPr/>
              <p:nvPr/>
            </p:nvGrpSpPr>
            <p:grpSpPr>
              <a:xfrm>
                <a:off x="4424681" y="1549400"/>
                <a:ext cx="2670386" cy="1066803"/>
                <a:chOff x="4424681" y="1549400"/>
                <a:chExt cx="2670386" cy="1066803"/>
              </a:xfrm>
            </p:grpSpPr>
            <p:sp>
              <p:nvSpPr>
                <p:cNvPr id="16" name="Rectangle 15">
                  <a:extLst>
                    <a:ext uri="{FF2B5EF4-FFF2-40B4-BE49-F238E27FC236}">
                      <a16:creationId xmlns:a16="http://schemas.microsoft.com/office/drawing/2014/main" id="{9BEAD1FB-E4BD-7D41-B20F-BA372DFB7817}"/>
                    </a:ext>
                  </a:extLst>
                </p:cNvPr>
                <p:cNvSpPr/>
                <p:nvPr/>
              </p:nvSpPr>
              <p:spPr>
                <a:xfrm>
                  <a:off x="4424681" y="1549400"/>
                  <a:ext cx="45719"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7" name="Rectangle 16">
                  <a:extLst>
                    <a:ext uri="{FF2B5EF4-FFF2-40B4-BE49-F238E27FC236}">
                      <a16:creationId xmlns:a16="http://schemas.microsoft.com/office/drawing/2014/main" id="{740A1FC2-1D1F-0440-92AF-4738F23A3045}"/>
                    </a:ext>
                  </a:extLst>
                </p:cNvPr>
                <p:cNvSpPr/>
                <p:nvPr/>
              </p:nvSpPr>
              <p:spPr>
                <a:xfrm>
                  <a:off x="4478867" y="1549400"/>
                  <a:ext cx="101600"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8" name="Rectangle 17">
                  <a:extLst>
                    <a:ext uri="{FF2B5EF4-FFF2-40B4-BE49-F238E27FC236}">
                      <a16:creationId xmlns:a16="http://schemas.microsoft.com/office/drawing/2014/main" id="{3BBBDBFA-328B-3F4E-97D2-1E1A309C96D4}"/>
                    </a:ext>
                  </a:extLst>
                </p:cNvPr>
                <p:cNvSpPr/>
                <p:nvPr/>
              </p:nvSpPr>
              <p:spPr>
                <a:xfrm>
                  <a:off x="5982547" y="1549400"/>
                  <a:ext cx="45719"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9" name="Rectangle 18">
                  <a:extLst>
                    <a:ext uri="{FF2B5EF4-FFF2-40B4-BE49-F238E27FC236}">
                      <a16:creationId xmlns:a16="http://schemas.microsoft.com/office/drawing/2014/main" id="{EB18B7A3-902A-B142-8C77-81E5EB6F5488}"/>
                    </a:ext>
                  </a:extLst>
                </p:cNvPr>
                <p:cNvSpPr/>
                <p:nvPr/>
              </p:nvSpPr>
              <p:spPr>
                <a:xfrm>
                  <a:off x="6036733" y="1549400"/>
                  <a:ext cx="101600"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20" name="Rectangle 19">
                  <a:extLst>
                    <a:ext uri="{FF2B5EF4-FFF2-40B4-BE49-F238E27FC236}">
                      <a16:creationId xmlns:a16="http://schemas.microsoft.com/office/drawing/2014/main" id="{0A80B83A-B9D5-E549-B583-74EC14244790}"/>
                    </a:ext>
                  </a:extLst>
                </p:cNvPr>
                <p:cNvSpPr/>
                <p:nvPr/>
              </p:nvSpPr>
              <p:spPr>
                <a:xfrm>
                  <a:off x="6939281" y="1549400"/>
                  <a:ext cx="45719"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21" name="Rectangle 20">
                  <a:extLst>
                    <a:ext uri="{FF2B5EF4-FFF2-40B4-BE49-F238E27FC236}">
                      <a16:creationId xmlns:a16="http://schemas.microsoft.com/office/drawing/2014/main" id="{1C8D29B0-0A37-684E-800D-0A028A3393C7}"/>
                    </a:ext>
                  </a:extLst>
                </p:cNvPr>
                <p:cNvSpPr/>
                <p:nvPr/>
              </p:nvSpPr>
              <p:spPr>
                <a:xfrm>
                  <a:off x="6993467" y="1549400"/>
                  <a:ext cx="101600"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22" name="Rectangle 21">
                  <a:extLst>
                    <a:ext uri="{FF2B5EF4-FFF2-40B4-BE49-F238E27FC236}">
                      <a16:creationId xmlns:a16="http://schemas.microsoft.com/office/drawing/2014/main" id="{77DAA375-0F8D-6640-8CA7-A70B7061564C}"/>
                    </a:ext>
                  </a:extLst>
                </p:cNvPr>
                <p:cNvSpPr/>
                <p:nvPr/>
              </p:nvSpPr>
              <p:spPr>
                <a:xfrm>
                  <a:off x="4631267" y="1549401"/>
                  <a:ext cx="1295400" cy="1066800"/>
                </a:xfrm>
                <a:prstGeom prst="rect">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23" name="Rectangle 22">
                  <a:extLst>
                    <a:ext uri="{FF2B5EF4-FFF2-40B4-BE49-F238E27FC236}">
                      <a16:creationId xmlns:a16="http://schemas.microsoft.com/office/drawing/2014/main" id="{EC39D8E6-9A47-5049-B32B-6239C7789825}"/>
                    </a:ext>
                  </a:extLst>
                </p:cNvPr>
                <p:cNvSpPr/>
                <p:nvPr/>
              </p:nvSpPr>
              <p:spPr>
                <a:xfrm>
                  <a:off x="6197602" y="1549403"/>
                  <a:ext cx="694265" cy="1066800"/>
                </a:xfrm>
                <a:prstGeom prst="rect">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grpSp>
          <p:sp>
            <p:nvSpPr>
              <p:cNvPr id="13" name="TextBox 12">
                <a:extLst>
                  <a:ext uri="{FF2B5EF4-FFF2-40B4-BE49-F238E27FC236}">
                    <a16:creationId xmlns:a16="http://schemas.microsoft.com/office/drawing/2014/main" id="{8FB6DA9D-D208-0A45-8A11-9A99C0729382}"/>
                  </a:ext>
                </a:extLst>
              </p:cNvPr>
              <p:cNvSpPr txBox="1"/>
              <p:nvPr/>
            </p:nvSpPr>
            <p:spPr>
              <a:xfrm>
                <a:off x="4165599" y="2616198"/>
                <a:ext cx="829735" cy="369332"/>
              </a:xfrm>
              <a:prstGeom prst="rect">
                <a:avLst/>
              </a:prstGeom>
              <a:noFill/>
            </p:spPr>
            <p:txBody>
              <a:bodyPr wrap="square" rtlCol="0">
                <a:spAutoFit/>
              </a:bodyPr>
              <a:lstStyle/>
              <a:p>
                <a:r>
                  <a:rPr lang="en-US" dirty="0">
                    <a:solidFill>
                      <a:schemeClr val="bg1"/>
                    </a:solidFill>
                  </a:rPr>
                  <a:t>D1/2</a:t>
                </a:r>
              </a:p>
            </p:txBody>
          </p:sp>
          <p:sp>
            <p:nvSpPr>
              <p:cNvPr id="14" name="TextBox 13">
                <a:extLst>
                  <a:ext uri="{FF2B5EF4-FFF2-40B4-BE49-F238E27FC236}">
                    <a16:creationId xmlns:a16="http://schemas.microsoft.com/office/drawing/2014/main" id="{0A866D74-537B-1F4F-BB15-C0873659E830}"/>
                  </a:ext>
                </a:extLst>
              </p:cNvPr>
              <p:cNvSpPr txBox="1"/>
              <p:nvPr/>
            </p:nvSpPr>
            <p:spPr>
              <a:xfrm>
                <a:off x="5731932" y="2616197"/>
                <a:ext cx="829735" cy="369332"/>
              </a:xfrm>
              <a:prstGeom prst="rect">
                <a:avLst/>
              </a:prstGeom>
              <a:noFill/>
            </p:spPr>
            <p:txBody>
              <a:bodyPr wrap="square" rtlCol="0">
                <a:spAutoFit/>
              </a:bodyPr>
              <a:lstStyle/>
              <a:p>
                <a:r>
                  <a:rPr lang="en-US" dirty="0">
                    <a:solidFill>
                      <a:schemeClr val="bg1"/>
                    </a:solidFill>
                  </a:rPr>
                  <a:t>D3/4</a:t>
                </a:r>
              </a:p>
            </p:txBody>
          </p:sp>
          <p:sp>
            <p:nvSpPr>
              <p:cNvPr id="15" name="TextBox 14">
                <a:extLst>
                  <a:ext uri="{FF2B5EF4-FFF2-40B4-BE49-F238E27FC236}">
                    <a16:creationId xmlns:a16="http://schemas.microsoft.com/office/drawing/2014/main" id="{96546F22-5397-524C-B181-3DE72ECEA8FA}"/>
                  </a:ext>
                </a:extLst>
              </p:cNvPr>
              <p:cNvSpPr txBox="1"/>
              <p:nvPr/>
            </p:nvSpPr>
            <p:spPr>
              <a:xfrm>
                <a:off x="6688665" y="2616197"/>
                <a:ext cx="829735" cy="369332"/>
              </a:xfrm>
              <a:prstGeom prst="rect">
                <a:avLst/>
              </a:prstGeom>
              <a:noFill/>
            </p:spPr>
            <p:txBody>
              <a:bodyPr wrap="square" rtlCol="0">
                <a:spAutoFit/>
              </a:bodyPr>
              <a:lstStyle/>
              <a:p>
                <a:r>
                  <a:rPr lang="en-US" dirty="0">
                    <a:solidFill>
                      <a:schemeClr val="bg1"/>
                    </a:solidFill>
                  </a:rPr>
                  <a:t>D5/6</a:t>
                </a:r>
              </a:p>
            </p:txBody>
          </p:sp>
        </p:grpSp>
        <p:sp>
          <p:nvSpPr>
            <p:cNvPr id="24" name="TextBox 23">
              <a:extLst>
                <a:ext uri="{FF2B5EF4-FFF2-40B4-BE49-F238E27FC236}">
                  <a16:creationId xmlns:a16="http://schemas.microsoft.com/office/drawing/2014/main" id="{22D1551A-6B62-7543-B22D-527AF1AC6959}"/>
                </a:ext>
              </a:extLst>
            </p:cNvPr>
            <p:cNvSpPr txBox="1"/>
            <p:nvPr/>
          </p:nvSpPr>
          <p:spPr>
            <a:xfrm>
              <a:off x="3472758" y="1622440"/>
              <a:ext cx="524934" cy="369332"/>
            </a:xfrm>
            <a:prstGeom prst="rect">
              <a:avLst/>
            </a:prstGeom>
            <a:noFill/>
          </p:spPr>
          <p:txBody>
            <a:bodyPr wrap="square" rtlCol="0">
              <a:spAutoFit/>
            </a:bodyPr>
            <a:lstStyle/>
            <a:p>
              <a:r>
                <a:rPr lang="en-US" dirty="0">
                  <a:solidFill>
                    <a:schemeClr val="bg1"/>
                  </a:solidFill>
                </a:rPr>
                <a:t>p+</a:t>
              </a:r>
            </a:p>
          </p:txBody>
        </p:sp>
        <p:sp>
          <p:nvSpPr>
            <p:cNvPr id="25" name="TextBox 24">
              <a:extLst>
                <a:ext uri="{FF2B5EF4-FFF2-40B4-BE49-F238E27FC236}">
                  <a16:creationId xmlns:a16="http://schemas.microsoft.com/office/drawing/2014/main" id="{77F9B214-193E-8747-9A93-6B08F990B14C}"/>
                </a:ext>
              </a:extLst>
            </p:cNvPr>
            <p:cNvSpPr txBox="1"/>
            <p:nvPr/>
          </p:nvSpPr>
          <p:spPr>
            <a:xfrm>
              <a:off x="3489691" y="2367507"/>
              <a:ext cx="524934" cy="369332"/>
            </a:xfrm>
            <a:prstGeom prst="rect">
              <a:avLst/>
            </a:prstGeom>
            <a:noFill/>
          </p:spPr>
          <p:txBody>
            <a:bodyPr wrap="square" rtlCol="0">
              <a:spAutoFit/>
            </a:bodyPr>
            <a:lstStyle/>
            <a:p>
              <a:r>
                <a:rPr lang="en-US" dirty="0">
                  <a:solidFill>
                    <a:schemeClr val="bg1"/>
                  </a:solidFill>
                </a:rPr>
                <a:t>p+</a:t>
              </a:r>
            </a:p>
          </p:txBody>
        </p:sp>
        <p:cxnSp>
          <p:nvCxnSpPr>
            <p:cNvPr id="26" name="Straight Arrow Connector 25">
              <a:extLst>
                <a:ext uri="{FF2B5EF4-FFF2-40B4-BE49-F238E27FC236}">
                  <a16:creationId xmlns:a16="http://schemas.microsoft.com/office/drawing/2014/main" id="{EB76CF93-1469-D843-A824-B738C8A377BE}"/>
                </a:ext>
              </a:extLst>
            </p:cNvPr>
            <p:cNvCxnSpPr/>
            <p:nvPr/>
          </p:nvCxnSpPr>
          <p:spPr>
            <a:xfrm>
              <a:off x="3887625" y="1842574"/>
              <a:ext cx="3149600" cy="220133"/>
            </a:xfrm>
            <a:prstGeom prst="straightConnector1">
              <a:avLst/>
            </a:prstGeom>
            <a:ln w="254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003875A-1C0A-FA44-8F95-C74329736F24}"/>
                </a:ext>
              </a:extLst>
            </p:cNvPr>
            <p:cNvCxnSpPr/>
            <p:nvPr/>
          </p:nvCxnSpPr>
          <p:spPr>
            <a:xfrm flipV="1">
              <a:off x="3887625" y="2409841"/>
              <a:ext cx="2201333" cy="177800"/>
            </a:xfrm>
            <a:prstGeom prst="straightConnector1">
              <a:avLst/>
            </a:prstGeom>
            <a:ln w="254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16-Point Star 27">
              <a:extLst>
                <a:ext uri="{FF2B5EF4-FFF2-40B4-BE49-F238E27FC236}">
                  <a16:creationId xmlns:a16="http://schemas.microsoft.com/office/drawing/2014/main" id="{194C12C1-D7BB-3348-A4AD-090803B28333}"/>
                </a:ext>
              </a:extLst>
            </p:cNvPr>
            <p:cNvSpPr/>
            <p:nvPr/>
          </p:nvSpPr>
          <p:spPr>
            <a:xfrm>
              <a:off x="6055092" y="2342108"/>
              <a:ext cx="160867" cy="143933"/>
            </a:xfrm>
            <a:prstGeom prst="star16">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cxnSp>
          <p:nvCxnSpPr>
            <p:cNvPr id="29" name="Straight Arrow Connector 28">
              <a:extLst>
                <a:ext uri="{FF2B5EF4-FFF2-40B4-BE49-F238E27FC236}">
                  <a16:creationId xmlns:a16="http://schemas.microsoft.com/office/drawing/2014/main" id="{CE1F2672-DBC5-7247-9A03-0D6FDFD67F49}"/>
                </a:ext>
              </a:extLst>
            </p:cNvPr>
            <p:cNvCxnSpPr>
              <a:stCxn id="28" idx="1"/>
            </p:cNvCxnSpPr>
            <p:nvPr/>
          </p:nvCxnSpPr>
          <p:spPr>
            <a:xfrm flipV="1">
              <a:off x="6209836" y="2215107"/>
              <a:ext cx="827389" cy="171427"/>
            </a:xfrm>
            <a:prstGeom prst="straightConnector1">
              <a:avLst/>
            </a:prstGeom>
            <a:ln w="25400">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D6850A6-56BA-AD48-A32A-CE91E3CBE6B1}"/>
                </a:ext>
              </a:extLst>
            </p:cNvPr>
            <p:cNvCxnSpPr>
              <a:stCxn id="28" idx="2"/>
            </p:cNvCxnSpPr>
            <p:nvPr/>
          </p:nvCxnSpPr>
          <p:spPr>
            <a:xfrm flipV="1">
              <a:off x="6215959" y="2342107"/>
              <a:ext cx="855132" cy="71968"/>
            </a:xfrm>
            <a:prstGeom prst="straightConnector1">
              <a:avLst/>
            </a:prstGeom>
            <a:ln w="25400">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8A72DD7E-52F4-4647-9E00-AC7BF1B75B53}"/>
                </a:ext>
              </a:extLst>
            </p:cNvPr>
            <p:cNvCxnSpPr>
              <a:stCxn id="28" idx="3"/>
            </p:cNvCxnSpPr>
            <p:nvPr/>
          </p:nvCxnSpPr>
          <p:spPr>
            <a:xfrm>
              <a:off x="6209836" y="2441615"/>
              <a:ext cx="861255" cy="35959"/>
            </a:xfrm>
            <a:prstGeom prst="straightConnector1">
              <a:avLst/>
            </a:prstGeom>
            <a:ln w="25400">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725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6DECD-8903-E443-AD57-B1AC4E190E33}"/>
              </a:ext>
            </a:extLst>
          </p:cNvPr>
          <p:cNvPicPr>
            <a:picLocks noChangeAspect="1"/>
          </p:cNvPicPr>
          <p:nvPr/>
        </p:nvPicPr>
        <p:blipFill>
          <a:blip r:embed="rId2"/>
          <a:srcRect/>
          <a:stretch/>
        </p:blipFill>
        <p:spPr>
          <a:xfrm>
            <a:off x="1014984" y="0"/>
            <a:ext cx="7100047" cy="5486399"/>
          </a:xfrm>
          <a:prstGeom prst="rect">
            <a:avLst/>
          </a:prstGeom>
        </p:spPr>
      </p:pic>
      <p:sp>
        <p:nvSpPr>
          <p:cNvPr id="4" name="TextBox 3">
            <a:extLst>
              <a:ext uri="{FF2B5EF4-FFF2-40B4-BE49-F238E27FC236}">
                <a16:creationId xmlns:a16="http://schemas.microsoft.com/office/drawing/2014/main" id="{44937348-CD97-A443-9A9C-EBC1D70244AC}"/>
              </a:ext>
            </a:extLst>
          </p:cNvPr>
          <p:cNvSpPr txBox="1"/>
          <p:nvPr/>
        </p:nvSpPr>
        <p:spPr>
          <a:xfrm>
            <a:off x="286439" y="4935557"/>
            <a:ext cx="8582139" cy="1200329"/>
          </a:xfrm>
          <a:prstGeom prst="rect">
            <a:avLst/>
          </a:prstGeom>
          <a:noFill/>
        </p:spPr>
        <p:txBody>
          <a:bodyPr wrap="square" rtlCol="0">
            <a:spAutoFit/>
          </a:bodyPr>
          <a:lstStyle/>
          <a:p>
            <a:r>
              <a:rPr lang="en-US" dirty="0"/>
              <a:t>Figure 1b shows the same for events outside the aperture.  Illustrates how these events can mimic in-aperture events (which are desirable because they can be quantified with a well-defined 0.605 cm</a:t>
            </a:r>
            <a:r>
              <a:rPr lang="en-US" baseline="30000" dirty="0"/>
              <a:t>2</a:t>
            </a:r>
            <a:r>
              <a:rPr lang="en-US" dirty="0"/>
              <a:t> </a:t>
            </a:r>
            <a:r>
              <a:rPr lang="en-US" dirty="0" err="1"/>
              <a:t>sr</a:t>
            </a:r>
            <a:r>
              <a:rPr lang="en-US" dirty="0"/>
              <a:t> geometry factor and small secant factors through the detectors).</a:t>
            </a:r>
          </a:p>
        </p:txBody>
      </p:sp>
      <p:sp>
        <p:nvSpPr>
          <p:cNvPr id="2" name="TextBox 1">
            <a:extLst>
              <a:ext uri="{FF2B5EF4-FFF2-40B4-BE49-F238E27FC236}">
                <a16:creationId xmlns:a16="http://schemas.microsoft.com/office/drawing/2014/main" id="{4DADF4BA-B810-A940-87A4-48811B8B319C}"/>
              </a:ext>
            </a:extLst>
          </p:cNvPr>
          <p:cNvSpPr txBox="1"/>
          <p:nvPr/>
        </p:nvSpPr>
        <p:spPr>
          <a:xfrm>
            <a:off x="6568965" y="920340"/>
            <a:ext cx="557048" cy="369332"/>
          </a:xfrm>
          <a:prstGeom prst="rect">
            <a:avLst/>
          </a:prstGeom>
          <a:noFill/>
        </p:spPr>
        <p:txBody>
          <a:bodyPr wrap="square" rtlCol="0">
            <a:spAutoFit/>
          </a:bodyPr>
          <a:lstStyle/>
          <a:p>
            <a:r>
              <a:rPr lang="en-US" dirty="0"/>
              <a:t>(b)</a:t>
            </a:r>
          </a:p>
        </p:txBody>
      </p:sp>
      <p:sp>
        <p:nvSpPr>
          <p:cNvPr id="5" name="TextBox 4">
            <a:extLst>
              <a:ext uri="{FF2B5EF4-FFF2-40B4-BE49-F238E27FC236}">
                <a16:creationId xmlns:a16="http://schemas.microsoft.com/office/drawing/2014/main" id="{8DCDB507-0D45-9443-8DB4-4AA0DB2C7822}"/>
              </a:ext>
            </a:extLst>
          </p:cNvPr>
          <p:cNvSpPr txBox="1"/>
          <p:nvPr/>
        </p:nvSpPr>
        <p:spPr>
          <a:xfrm>
            <a:off x="4078009" y="3836511"/>
            <a:ext cx="2501467" cy="369332"/>
          </a:xfrm>
          <a:prstGeom prst="rect">
            <a:avLst/>
          </a:prstGeom>
          <a:noFill/>
        </p:spPr>
        <p:txBody>
          <a:bodyPr wrap="square" rtlCol="0">
            <a:spAutoFit/>
          </a:bodyPr>
          <a:lstStyle/>
          <a:p>
            <a:r>
              <a:rPr lang="en-US" dirty="0">
                <a:solidFill>
                  <a:schemeClr val="bg1"/>
                </a:solidFill>
              </a:rPr>
              <a:t>Primaries missing D2/4</a:t>
            </a:r>
          </a:p>
        </p:txBody>
      </p:sp>
      <p:sp>
        <p:nvSpPr>
          <p:cNvPr id="6" name="TextBox 5">
            <a:extLst>
              <a:ext uri="{FF2B5EF4-FFF2-40B4-BE49-F238E27FC236}">
                <a16:creationId xmlns:a16="http://schemas.microsoft.com/office/drawing/2014/main" id="{FD39951F-7078-4440-88F3-8D13F9359434}"/>
              </a:ext>
            </a:extLst>
          </p:cNvPr>
          <p:cNvSpPr txBox="1"/>
          <p:nvPr/>
        </p:nvSpPr>
        <p:spPr>
          <a:xfrm>
            <a:off x="3226677" y="3037490"/>
            <a:ext cx="2154624" cy="369332"/>
          </a:xfrm>
          <a:prstGeom prst="rect">
            <a:avLst/>
          </a:prstGeom>
          <a:noFill/>
        </p:spPr>
        <p:txBody>
          <a:bodyPr wrap="square" rtlCol="0">
            <a:spAutoFit/>
          </a:bodyPr>
          <a:lstStyle/>
          <a:p>
            <a:r>
              <a:rPr lang="en-US" dirty="0">
                <a:solidFill>
                  <a:schemeClr val="bg1"/>
                </a:solidFill>
              </a:rPr>
              <a:t>Primaries missing D2</a:t>
            </a:r>
          </a:p>
        </p:txBody>
      </p:sp>
      <p:grpSp>
        <p:nvGrpSpPr>
          <p:cNvPr id="24" name="Group 23">
            <a:extLst>
              <a:ext uri="{FF2B5EF4-FFF2-40B4-BE49-F238E27FC236}">
                <a16:creationId xmlns:a16="http://schemas.microsoft.com/office/drawing/2014/main" id="{D7242CD8-7945-9B46-A76E-E41E7492671E}"/>
              </a:ext>
            </a:extLst>
          </p:cNvPr>
          <p:cNvGrpSpPr/>
          <p:nvPr/>
        </p:nvGrpSpPr>
        <p:grpSpPr>
          <a:xfrm>
            <a:off x="2673681" y="838549"/>
            <a:ext cx="3801534" cy="2054199"/>
            <a:chOff x="3430424" y="1647841"/>
            <a:chExt cx="3801534" cy="2054199"/>
          </a:xfrm>
        </p:grpSpPr>
        <p:grpSp>
          <p:nvGrpSpPr>
            <p:cNvPr id="7" name="Group 6">
              <a:extLst>
                <a:ext uri="{FF2B5EF4-FFF2-40B4-BE49-F238E27FC236}">
                  <a16:creationId xmlns:a16="http://schemas.microsoft.com/office/drawing/2014/main" id="{8BC23EDF-3C49-0C43-937C-4A4F9A77D3FF}"/>
                </a:ext>
              </a:extLst>
            </p:cNvPr>
            <p:cNvGrpSpPr/>
            <p:nvPr/>
          </p:nvGrpSpPr>
          <p:grpSpPr>
            <a:xfrm>
              <a:off x="3879157" y="1791774"/>
              <a:ext cx="3352801" cy="1436130"/>
              <a:chOff x="4165599" y="1549400"/>
              <a:chExt cx="3352801" cy="1436130"/>
            </a:xfrm>
          </p:grpSpPr>
          <p:grpSp>
            <p:nvGrpSpPr>
              <p:cNvPr id="8" name="Group 7">
                <a:extLst>
                  <a:ext uri="{FF2B5EF4-FFF2-40B4-BE49-F238E27FC236}">
                    <a16:creationId xmlns:a16="http://schemas.microsoft.com/office/drawing/2014/main" id="{F1078A90-9E78-4442-AEE2-C3DE53330972}"/>
                  </a:ext>
                </a:extLst>
              </p:cNvPr>
              <p:cNvGrpSpPr/>
              <p:nvPr/>
            </p:nvGrpSpPr>
            <p:grpSpPr>
              <a:xfrm>
                <a:off x="4424681" y="1549400"/>
                <a:ext cx="2670386" cy="1066803"/>
                <a:chOff x="4424681" y="1549400"/>
                <a:chExt cx="2670386" cy="1066803"/>
              </a:xfrm>
            </p:grpSpPr>
            <p:sp>
              <p:nvSpPr>
                <p:cNvPr id="12" name="Rectangle 11">
                  <a:extLst>
                    <a:ext uri="{FF2B5EF4-FFF2-40B4-BE49-F238E27FC236}">
                      <a16:creationId xmlns:a16="http://schemas.microsoft.com/office/drawing/2014/main" id="{DFD86FEC-6466-8A46-8A5C-B084EF29DEDA}"/>
                    </a:ext>
                  </a:extLst>
                </p:cNvPr>
                <p:cNvSpPr/>
                <p:nvPr/>
              </p:nvSpPr>
              <p:spPr>
                <a:xfrm>
                  <a:off x="4424681" y="1549400"/>
                  <a:ext cx="45719"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3" name="Rectangle 12">
                  <a:extLst>
                    <a:ext uri="{FF2B5EF4-FFF2-40B4-BE49-F238E27FC236}">
                      <a16:creationId xmlns:a16="http://schemas.microsoft.com/office/drawing/2014/main" id="{3ED5E437-A800-BE4E-A47A-7BF5BB263C38}"/>
                    </a:ext>
                  </a:extLst>
                </p:cNvPr>
                <p:cNvSpPr/>
                <p:nvPr/>
              </p:nvSpPr>
              <p:spPr>
                <a:xfrm>
                  <a:off x="4478867" y="1549400"/>
                  <a:ext cx="101600"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4" name="Rectangle 13">
                  <a:extLst>
                    <a:ext uri="{FF2B5EF4-FFF2-40B4-BE49-F238E27FC236}">
                      <a16:creationId xmlns:a16="http://schemas.microsoft.com/office/drawing/2014/main" id="{0E5889F9-C190-FF48-B121-8FCFC9E6C7F1}"/>
                    </a:ext>
                  </a:extLst>
                </p:cNvPr>
                <p:cNvSpPr/>
                <p:nvPr/>
              </p:nvSpPr>
              <p:spPr>
                <a:xfrm>
                  <a:off x="5982547" y="1549400"/>
                  <a:ext cx="45719"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5" name="Rectangle 14">
                  <a:extLst>
                    <a:ext uri="{FF2B5EF4-FFF2-40B4-BE49-F238E27FC236}">
                      <a16:creationId xmlns:a16="http://schemas.microsoft.com/office/drawing/2014/main" id="{530416DD-632C-CF4D-8EC5-EFDD2362531A}"/>
                    </a:ext>
                  </a:extLst>
                </p:cNvPr>
                <p:cNvSpPr/>
                <p:nvPr/>
              </p:nvSpPr>
              <p:spPr>
                <a:xfrm>
                  <a:off x="6036733" y="1549400"/>
                  <a:ext cx="101600"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6" name="Rectangle 15">
                  <a:extLst>
                    <a:ext uri="{FF2B5EF4-FFF2-40B4-BE49-F238E27FC236}">
                      <a16:creationId xmlns:a16="http://schemas.microsoft.com/office/drawing/2014/main" id="{D5DCAE37-3168-5C41-BD7E-EDA6745756CD}"/>
                    </a:ext>
                  </a:extLst>
                </p:cNvPr>
                <p:cNvSpPr/>
                <p:nvPr/>
              </p:nvSpPr>
              <p:spPr>
                <a:xfrm>
                  <a:off x="6939281" y="1549400"/>
                  <a:ext cx="45719"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7" name="Rectangle 16">
                  <a:extLst>
                    <a:ext uri="{FF2B5EF4-FFF2-40B4-BE49-F238E27FC236}">
                      <a16:creationId xmlns:a16="http://schemas.microsoft.com/office/drawing/2014/main" id="{687630B0-E06B-AE45-B0FB-F6DBC56CA2C7}"/>
                    </a:ext>
                  </a:extLst>
                </p:cNvPr>
                <p:cNvSpPr/>
                <p:nvPr/>
              </p:nvSpPr>
              <p:spPr>
                <a:xfrm>
                  <a:off x="6993467" y="1549400"/>
                  <a:ext cx="101600" cy="1066800"/>
                </a:xfrm>
                <a:prstGeom prst="rec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8" name="Rectangle 17">
                  <a:extLst>
                    <a:ext uri="{FF2B5EF4-FFF2-40B4-BE49-F238E27FC236}">
                      <a16:creationId xmlns:a16="http://schemas.microsoft.com/office/drawing/2014/main" id="{4A87A9D0-E254-8249-AE05-F14094B94300}"/>
                    </a:ext>
                  </a:extLst>
                </p:cNvPr>
                <p:cNvSpPr/>
                <p:nvPr/>
              </p:nvSpPr>
              <p:spPr>
                <a:xfrm>
                  <a:off x="4631267" y="1549401"/>
                  <a:ext cx="1295400" cy="1066800"/>
                </a:xfrm>
                <a:prstGeom prst="rect">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9" name="Rectangle 18">
                  <a:extLst>
                    <a:ext uri="{FF2B5EF4-FFF2-40B4-BE49-F238E27FC236}">
                      <a16:creationId xmlns:a16="http://schemas.microsoft.com/office/drawing/2014/main" id="{8AAE1E5D-71F9-C940-A440-BAFB930FB67D}"/>
                    </a:ext>
                  </a:extLst>
                </p:cNvPr>
                <p:cNvSpPr/>
                <p:nvPr/>
              </p:nvSpPr>
              <p:spPr>
                <a:xfrm>
                  <a:off x="6197602" y="1549403"/>
                  <a:ext cx="694265" cy="1066800"/>
                </a:xfrm>
                <a:prstGeom prst="rect">
                  <a:avLst/>
                </a:prstGeom>
                <a:solidFill>
                  <a:srgbClr val="FF00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grpSp>
          <p:sp>
            <p:nvSpPr>
              <p:cNvPr id="9" name="TextBox 8">
                <a:extLst>
                  <a:ext uri="{FF2B5EF4-FFF2-40B4-BE49-F238E27FC236}">
                    <a16:creationId xmlns:a16="http://schemas.microsoft.com/office/drawing/2014/main" id="{F0C29C9F-1BEB-BD41-BE85-B301ECE8EFD9}"/>
                  </a:ext>
                </a:extLst>
              </p:cNvPr>
              <p:cNvSpPr txBox="1"/>
              <p:nvPr/>
            </p:nvSpPr>
            <p:spPr>
              <a:xfrm>
                <a:off x="4165599" y="2616198"/>
                <a:ext cx="829735" cy="369332"/>
              </a:xfrm>
              <a:prstGeom prst="rect">
                <a:avLst/>
              </a:prstGeom>
              <a:noFill/>
            </p:spPr>
            <p:txBody>
              <a:bodyPr wrap="square" rtlCol="0">
                <a:spAutoFit/>
              </a:bodyPr>
              <a:lstStyle/>
              <a:p>
                <a:r>
                  <a:rPr lang="en-US" dirty="0">
                    <a:solidFill>
                      <a:schemeClr val="bg1"/>
                    </a:solidFill>
                  </a:rPr>
                  <a:t>D1/2</a:t>
                </a:r>
              </a:p>
            </p:txBody>
          </p:sp>
          <p:sp>
            <p:nvSpPr>
              <p:cNvPr id="10" name="TextBox 9">
                <a:extLst>
                  <a:ext uri="{FF2B5EF4-FFF2-40B4-BE49-F238E27FC236}">
                    <a16:creationId xmlns:a16="http://schemas.microsoft.com/office/drawing/2014/main" id="{D99E1B7E-1976-7D44-9E75-44F1EA819D27}"/>
                  </a:ext>
                </a:extLst>
              </p:cNvPr>
              <p:cNvSpPr txBox="1"/>
              <p:nvPr/>
            </p:nvSpPr>
            <p:spPr>
              <a:xfrm>
                <a:off x="5731932" y="2616197"/>
                <a:ext cx="829735" cy="369332"/>
              </a:xfrm>
              <a:prstGeom prst="rect">
                <a:avLst/>
              </a:prstGeom>
              <a:noFill/>
            </p:spPr>
            <p:txBody>
              <a:bodyPr wrap="square" rtlCol="0">
                <a:spAutoFit/>
              </a:bodyPr>
              <a:lstStyle/>
              <a:p>
                <a:r>
                  <a:rPr lang="en-US" dirty="0">
                    <a:solidFill>
                      <a:schemeClr val="bg1"/>
                    </a:solidFill>
                  </a:rPr>
                  <a:t>D3/4</a:t>
                </a:r>
              </a:p>
            </p:txBody>
          </p:sp>
          <p:sp>
            <p:nvSpPr>
              <p:cNvPr id="11" name="TextBox 10">
                <a:extLst>
                  <a:ext uri="{FF2B5EF4-FFF2-40B4-BE49-F238E27FC236}">
                    <a16:creationId xmlns:a16="http://schemas.microsoft.com/office/drawing/2014/main" id="{637E6264-CE06-8A4B-B633-FB40CA26A22C}"/>
                  </a:ext>
                </a:extLst>
              </p:cNvPr>
              <p:cNvSpPr txBox="1"/>
              <p:nvPr/>
            </p:nvSpPr>
            <p:spPr>
              <a:xfrm>
                <a:off x="6688665" y="2616197"/>
                <a:ext cx="829735" cy="369332"/>
              </a:xfrm>
              <a:prstGeom prst="rect">
                <a:avLst/>
              </a:prstGeom>
              <a:noFill/>
            </p:spPr>
            <p:txBody>
              <a:bodyPr wrap="square" rtlCol="0">
                <a:spAutoFit/>
              </a:bodyPr>
              <a:lstStyle/>
              <a:p>
                <a:r>
                  <a:rPr lang="en-US" dirty="0">
                    <a:solidFill>
                      <a:schemeClr val="bg1"/>
                    </a:solidFill>
                  </a:rPr>
                  <a:t>D5/6</a:t>
                </a:r>
              </a:p>
            </p:txBody>
          </p:sp>
        </p:grpSp>
        <p:cxnSp>
          <p:nvCxnSpPr>
            <p:cNvPr id="20" name="Straight Arrow Connector 19">
              <a:extLst>
                <a:ext uri="{FF2B5EF4-FFF2-40B4-BE49-F238E27FC236}">
                  <a16:creationId xmlns:a16="http://schemas.microsoft.com/office/drawing/2014/main" id="{AA67CB01-F485-1D4B-AD6F-327D8DD3F904}"/>
                </a:ext>
              </a:extLst>
            </p:cNvPr>
            <p:cNvCxnSpPr/>
            <p:nvPr/>
          </p:nvCxnSpPr>
          <p:spPr>
            <a:xfrm flipV="1">
              <a:off x="5978891" y="1647841"/>
              <a:ext cx="1092200" cy="1727200"/>
            </a:xfrm>
            <a:prstGeom prst="straightConnector1">
              <a:avLst/>
            </a:prstGeom>
            <a:ln w="254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721CF2E-544C-0C4F-8873-6AD896155238}"/>
                </a:ext>
              </a:extLst>
            </p:cNvPr>
            <p:cNvSpPr txBox="1"/>
            <p:nvPr/>
          </p:nvSpPr>
          <p:spPr>
            <a:xfrm>
              <a:off x="5657159" y="3332708"/>
              <a:ext cx="524934" cy="369332"/>
            </a:xfrm>
            <a:prstGeom prst="rect">
              <a:avLst/>
            </a:prstGeom>
            <a:noFill/>
          </p:spPr>
          <p:txBody>
            <a:bodyPr wrap="square" rtlCol="0">
              <a:spAutoFit/>
            </a:bodyPr>
            <a:lstStyle/>
            <a:p>
              <a:r>
                <a:rPr lang="en-US" dirty="0">
                  <a:solidFill>
                    <a:schemeClr val="bg1"/>
                  </a:solidFill>
                </a:rPr>
                <a:t>p+</a:t>
              </a:r>
            </a:p>
          </p:txBody>
        </p:sp>
        <p:cxnSp>
          <p:nvCxnSpPr>
            <p:cNvPr id="22" name="Straight Arrow Connector 21">
              <a:extLst>
                <a:ext uri="{FF2B5EF4-FFF2-40B4-BE49-F238E27FC236}">
                  <a16:creationId xmlns:a16="http://schemas.microsoft.com/office/drawing/2014/main" id="{6948DA66-BD83-D240-A5F9-CC3F95D01FBB}"/>
                </a:ext>
              </a:extLst>
            </p:cNvPr>
            <p:cNvCxnSpPr/>
            <p:nvPr/>
          </p:nvCxnSpPr>
          <p:spPr>
            <a:xfrm flipH="1" flipV="1">
              <a:off x="3777559" y="2130441"/>
              <a:ext cx="2726266" cy="414866"/>
            </a:xfrm>
            <a:prstGeom prst="straightConnector1">
              <a:avLst/>
            </a:prstGeom>
            <a:ln w="25400">
              <a:solidFill>
                <a:srgbClr val="FCBA63"/>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66AE6A9-39D4-7846-82AE-738EE51192D4}"/>
                </a:ext>
              </a:extLst>
            </p:cNvPr>
            <p:cNvSpPr txBox="1"/>
            <p:nvPr/>
          </p:nvSpPr>
          <p:spPr>
            <a:xfrm>
              <a:off x="3430424" y="1876441"/>
              <a:ext cx="524934" cy="369332"/>
            </a:xfrm>
            <a:prstGeom prst="rect">
              <a:avLst/>
            </a:prstGeom>
            <a:noFill/>
          </p:spPr>
          <p:txBody>
            <a:bodyPr wrap="square" rtlCol="0">
              <a:spAutoFit/>
            </a:bodyPr>
            <a:lstStyle/>
            <a:p>
              <a:r>
                <a:rPr lang="en-US" dirty="0">
                  <a:solidFill>
                    <a:schemeClr val="bg1"/>
                  </a:solidFill>
                </a:rPr>
                <a:t>e-</a:t>
              </a:r>
            </a:p>
          </p:txBody>
        </p:sp>
      </p:grpSp>
    </p:spTree>
    <p:extLst>
      <p:ext uri="{BB962C8B-B14F-4D97-AF65-F5344CB8AC3E}">
        <p14:creationId xmlns:p14="http://schemas.microsoft.com/office/powerpoint/2010/main" val="157151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6DECD-8903-E443-AD57-B1AC4E190E33}"/>
              </a:ext>
            </a:extLst>
          </p:cNvPr>
          <p:cNvPicPr>
            <a:picLocks noChangeAspect="1"/>
          </p:cNvPicPr>
          <p:nvPr/>
        </p:nvPicPr>
        <p:blipFill>
          <a:blip r:embed="rId2"/>
          <a:srcRect/>
          <a:stretch/>
        </p:blipFill>
        <p:spPr>
          <a:xfrm>
            <a:off x="1014984" y="0"/>
            <a:ext cx="7100047" cy="5486399"/>
          </a:xfrm>
          <a:prstGeom prst="rect">
            <a:avLst/>
          </a:prstGeom>
        </p:spPr>
      </p:pic>
      <p:sp>
        <p:nvSpPr>
          <p:cNvPr id="4" name="TextBox 3">
            <a:extLst>
              <a:ext uri="{FF2B5EF4-FFF2-40B4-BE49-F238E27FC236}">
                <a16:creationId xmlns:a16="http://schemas.microsoft.com/office/drawing/2014/main" id="{44937348-CD97-A443-9A9C-EBC1D70244AC}"/>
              </a:ext>
            </a:extLst>
          </p:cNvPr>
          <p:cNvSpPr txBox="1"/>
          <p:nvPr/>
        </p:nvSpPr>
        <p:spPr>
          <a:xfrm>
            <a:off x="286439" y="4935557"/>
            <a:ext cx="8582139" cy="1754326"/>
          </a:xfrm>
          <a:prstGeom prst="rect">
            <a:avLst/>
          </a:prstGeom>
          <a:noFill/>
        </p:spPr>
        <p:txBody>
          <a:bodyPr wrap="square" rtlCol="0">
            <a:spAutoFit/>
          </a:bodyPr>
          <a:lstStyle/>
          <a:p>
            <a:r>
              <a:rPr lang="en-US" dirty="0"/>
              <a:t>I </a:t>
            </a:r>
            <a:r>
              <a:rPr lang="en-US" dirty="0">
                <a:solidFill>
                  <a:srgbClr val="FF0000"/>
                </a:solidFill>
              </a:rPr>
              <a:t>added</a:t>
            </a:r>
            <a:r>
              <a:rPr lang="en-US" dirty="0"/>
              <a:t> Figure 2 (and Figure 7 below) per discussions on the telecon.  This plot shows a simulated thin-detector cross-plot, to indicate the contributions to LET from heavy ions.  The text will draw attention to the relativistic blob for Fe at about 240 keV/micron on both axes, to the track going to the right from it, to the nuclear-fragmentation track to the left, and to the “scruff” enhanced along both axes at the location of the blob.  I will then note that the blobs of all GCR elements below Fe make up the diagonal, plus their tracks.</a:t>
            </a:r>
          </a:p>
        </p:txBody>
      </p:sp>
      <p:sp>
        <p:nvSpPr>
          <p:cNvPr id="2" name="TextBox 1">
            <a:extLst>
              <a:ext uri="{FF2B5EF4-FFF2-40B4-BE49-F238E27FC236}">
                <a16:creationId xmlns:a16="http://schemas.microsoft.com/office/drawing/2014/main" id="{E637C13B-6342-4A44-8E47-6F475CBE6C27}"/>
              </a:ext>
            </a:extLst>
          </p:cNvPr>
          <p:cNvSpPr txBox="1"/>
          <p:nvPr/>
        </p:nvSpPr>
        <p:spPr>
          <a:xfrm>
            <a:off x="4477407" y="2869324"/>
            <a:ext cx="1492469" cy="369332"/>
          </a:xfrm>
          <a:prstGeom prst="rect">
            <a:avLst/>
          </a:prstGeom>
          <a:noFill/>
        </p:spPr>
        <p:txBody>
          <a:bodyPr wrap="square" rtlCol="0">
            <a:spAutoFit/>
          </a:bodyPr>
          <a:lstStyle/>
          <a:p>
            <a:r>
              <a:rPr lang="en-US" dirty="0">
                <a:solidFill>
                  <a:schemeClr val="bg1"/>
                </a:solidFill>
              </a:rPr>
              <a:t>Relativistic Fe</a:t>
            </a:r>
          </a:p>
        </p:txBody>
      </p:sp>
      <p:sp>
        <p:nvSpPr>
          <p:cNvPr id="7" name="TextBox 6">
            <a:extLst>
              <a:ext uri="{FF2B5EF4-FFF2-40B4-BE49-F238E27FC236}">
                <a16:creationId xmlns:a16="http://schemas.microsoft.com/office/drawing/2014/main" id="{441FB147-550A-8944-B07C-7E8BD6C8159A}"/>
              </a:ext>
            </a:extLst>
          </p:cNvPr>
          <p:cNvSpPr txBox="1"/>
          <p:nvPr/>
        </p:nvSpPr>
        <p:spPr>
          <a:xfrm>
            <a:off x="2822027" y="1256219"/>
            <a:ext cx="1655380" cy="369332"/>
          </a:xfrm>
          <a:prstGeom prst="rect">
            <a:avLst/>
          </a:prstGeom>
          <a:noFill/>
        </p:spPr>
        <p:txBody>
          <a:bodyPr wrap="square" rtlCol="0">
            <a:spAutoFit/>
          </a:bodyPr>
          <a:lstStyle/>
          <a:p>
            <a:r>
              <a:rPr lang="en-US" dirty="0">
                <a:solidFill>
                  <a:schemeClr val="bg1"/>
                </a:solidFill>
              </a:rPr>
              <a:t>Fragmentation</a:t>
            </a:r>
          </a:p>
        </p:txBody>
      </p:sp>
      <p:sp>
        <p:nvSpPr>
          <p:cNvPr id="8" name="TextBox 7">
            <a:extLst>
              <a:ext uri="{FF2B5EF4-FFF2-40B4-BE49-F238E27FC236}">
                <a16:creationId xmlns:a16="http://schemas.microsoft.com/office/drawing/2014/main" id="{BC70A74C-4EB9-944D-A581-853AC8AD6C33}"/>
              </a:ext>
            </a:extLst>
          </p:cNvPr>
          <p:cNvSpPr txBox="1"/>
          <p:nvPr/>
        </p:nvSpPr>
        <p:spPr>
          <a:xfrm>
            <a:off x="4477407" y="839143"/>
            <a:ext cx="1749973" cy="369332"/>
          </a:xfrm>
          <a:prstGeom prst="rect">
            <a:avLst/>
          </a:prstGeom>
          <a:noFill/>
        </p:spPr>
        <p:txBody>
          <a:bodyPr wrap="square" rtlCol="0">
            <a:spAutoFit/>
          </a:bodyPr>
          <a:lstStyle/>
          <a:p>
            <a:r>
              <a:rPr lang="en-US" dirty="0">
                <a:solidFill>
                  <a:schemeClr val="bg1"/>
                </a:solidFill>
              </a:rPr>
              <a:t>Lower-energy Fe</a:t>
            </a:r>
          </a:p>
        </p:txBody>
      </p:sp>
      <p:cxnSp>
        <p:nvCxnSpPr>
          <p:cNvPr id="10" name="Straight Arrow Connector 9">
            <a:extLst>
              <a:ext uri="{FF2B5EF4-FFF2-40B4-BE49-F238E27FC236}">
                <a16:creationId xmlns:a16="http://schemas.microsoft.com/office/drawing/2014/main" id="{5A3E76A2-5383-1F4A-BBB2-11432EEBFA27}"/>
              </a:ext>
            </a:extLst>
          </p:cNvPr>
          <p:cNvCxnSpPr>
            <a:cxnSpLocks/>
          </p:cNvCxnSpPr>
          <p:nvPr/>
        </p:nvCxnSpPr>
        <p:spPr>
          <a:xfrm flipH="1" flipV="1">
            <a:off x="4477407" y="2522483"/>
            <a:ext cx="310576" cy="34684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9AA1035-7BC0-3446-88E4-9887486E62DC}"/>
              </a:ext>
            </a:extLst>
          </p:cNvPr>
          <p:cNvCxnSpPr>
            <a:cxnSpLocks/>
          </p:cNvCxnSpPr>
          <p:nvPr/>
        </p:nvCxnSpPr>
        <p:spPr>
          <a:xfrm>
            <a:off x="3416383" y="1624081"/>
            <a:ext cx="0" cy="42979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0D0BA7-6129-9B44-95FB-A807FADD6FE4}"/>
              </a:ext>
            </a:extLst>
          </p:cNvPr>
          <p:cNvCxnSpPr>
            <a:cxnSpLocks/>
          </p:cNvCxnSpPr>
          <p:nvPr/>
        </p:nvCxnSpPr>
        <p:spPr>
          <a:xfrm>
            <a:off x="5035497" y="1194290"/>
            <a:ext cx="188144" cy="32971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1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6DECD-8903-E443-AD57-B1AC4E190E33}"/>
              </a:ext>
            </a:extLst>
          </p:cNvPr>
          <p:cNvPicPr>
            <a:picLocks noChangeAspect="1"/>
          </p:cNvPicPr>
          <p:nvPr/>
        </p:nvPicPr>
        <p:blipFill>
          <a:blip r:embed="rId2"/>
          <a:stretch>
            <a:fillRect/>
          </a:stretch>
        </p:blipFill>
        <p:spPr>
          <a:xfrm>
            <a:off x="1014984" y="0"/>
            <a:ext cx="7100047" cy="5486400"/>
          </a:xfrm>
          <a:prstGeom prst="rect">
            <a:avLst/>
          </a:prstGeom>
        </p:spPr>
      </p:pic>
      <p:sp>
        <p:nvSpPr>
          <p:cNvPr id="4" name="TextBox 3">
            <a:extLst>
              <a:ext uri="{FF2B5EF4-FFF2-40B4-BE49-F238E27FC236}">
                <a16:creationId xmlns:a16="http://schemas.microsoft.com/office/drawing/2014/main" id="{44937348-CD97-A443-9A9C-EBC1D70244AC}"/>
              </a:ext>
            </a:extLst>
          </p:cNvPr>
          <p:cNvSpPr txBox="1"/>
          <p:nvPr/>
        </p:nvSpPr>
        <p:spPr>
          <a:xfrm>
            <a:off x="286439" y="4935557"/>
            <a:ext cx="8582139" cy="1754326"/>
          </a:xfrm>
          <a:prstGeom prst="rect">
            <a:avLst/>
          </a:prstGeom>
          <a:noFill/>
        </p:spPr>
        <p:txBody>
          <a:bodyPr wrap="square" rtlCol="0">
            <a:spAutoFit/>
          </a:bodyPr>
          <a:lstStyle/>
          <a:p>
            <a:r>
              <a:rPr lang="en-US" dirty="0"/>
              <a:t>With three pulse heights, we can selectively reject background.  Figure 3a shows D2 vs. D5 pulse heights for events in aperture with large (&gt; 1.7 MeV) D4 pulse heights.  If they came in the front, either they are ions traveling through the stack and so should have large D2 pulse heights, or else they are from fragmentation upstream of D4 (per figure 1) and the shower should stop before reaching D5/D6 and not be a triples event.  Thus there should be few triples events with low D2 pulse heights, as seen below white line here.</a:t>
            </a:r>
          </a:p>
        </p:txBody>
      </p:sp>
      <p:sp>
        <p:nvSpPr>
          <p:cNvPr id="5" name="TextBox 4">
            <a:extLst>
              <a:ext uri="{FF2B5EF4-FFF2-40B4-BE49-F238E27FC236}">
                <a16:creationId xmlns:a16="http://schemas.microsoft.com/office/drawing/2014/main" id="{CAA780BE-0127-2449-9275-AE82689CA194}"/>
              </a:ext>
            </a:extLst>
          </p:cNvPr>
          <p:cNvSpPr txBox="1"/>
          <p:nvPr/>
        </p:nvSpPr>
        <p:spPr>
          <a:xfrm>
            <a:off x="6568965" y="920340"/>
            <a:ext cx="557048"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09691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6DECD-8903-E443-AD57-B1AC4E190E33}"/>
              </a:ext>
            </a:extLst>
          </p:cNvPr>
          <p:cNvPicPr>
            <a:picLocks noChangeAspect="1"/>
          </p:cNvPicPr>
          <p:nvPr/>
        </p:nvPicPr>
        <p:blipFill>
          <a:blip r:embed="rId2"/>
          <a:srcRect/>
          <a:stretch/>
        </p:blipFill>
        <p:spPr>
          <a:xfrm>
            <a:off x="1014984" y="0"/>
            <a:ext cx="7100047" cy="5486399"/>
          </a:xfrm>
          <a:prstGeom prst="rect">
            <a:avLst/>
          </a:prstGeom>
        </p:spPr>
      </p:pic>
      <p:sp>
        <p:nvSpPr>
          <p:cNvPr id="4" name="TextBox 3">
            <a:extLst>
              <a:ext uri="{FF2B5EF4-FFF2-40B4-BE49-F238E27FC236}">
                <a16:creationId xmlns:a16="http://schemas.microsoft.com/office/drawing/2014/main" id="{44937348-CD97-A443-9A9C-EBC1D70244AC}"/>
              </a:ext>
            </a:extLst>
          </p:cNvPr>
          <p:cNvSpPr txBox="1"/>
          <p:nvPr/>
        </p:nvSpPr>
        <p:spPr>
          <a:xfrm>
            <a:off x="286439" y="4935557"/>
            <a:ext cx="8582139" cy="1754326"/>
          </a:xfrm>
          <a:prstGeom prst="rect">
            <a:avLst/>
          </a:prstGeom>
          <a:noFill/>
        </p:spPr>
        <p:txBody>
          <a:bodyPr wrap="square" rtlCol="0">
            <a:spAutoFit/>
          </a:bodyPr>
          <a:lstStyle/>
          <a:p>
            <a:r>
              <a:rPr lang="en-US" dirty="0"/>
              <a:t>Figure 3b shows D2 vs. D5 events for simulated particles out of aperture with large D4 pulse heights.  These can be side-crossing ions with big D4 and D5/D6 pulse heights but low D2 pulse heights due to a delta ray, so the area below the white line is populated here.  Discarding events meeting these criteria gets rid of a lot of background and very little foreground.  We devised multiple cuts based on logic like this in all detector pairs, which will be spelled out (IF D4 &gt; 1.7 AND D5 &lt; 100…) in an appendix.</a:t>
            </a:r>
          </a:p>
        </p:txBody>
      </p:sp>
      <p:sp>
        <p:nvSpPr>
          <p:cNvPr id="5" name="TextBox 4">
            <a:extLst>
              <a:ext uri="{FF2B5EF4-FFF2-40B4-BE49-F238E27FC236}">
                <a16:creationId xmlns:a16="http://schemas.microsoft.com/office/drawing/2014/main" id="{E74970A8-61E0-9948-9AB4-2D31223AED66}"/>
              </a:ext>
            </a:extLst>
          </p:cNvPr>
          <p:cNvSpPr txBox="1"/>
          <p:nvPr/>
        </p:nvSpPr>
        <p:spPr>
          <a:xfrm>
            <a:off x="6568965" y="920340"/>
            <a:ext cx="557048"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215632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1FEB-1984-2840-8484-DAE44271E238}"/>
              </a:ext>
            </a:extLst>
          </p:cNvPr>
          <p:cNvPicPr>
            <a:picLocks noChangeAspect="1"/>
          </p:cNvPicPr>
          <p:nvPr/>
        </p:nvPicPr>
        <p:blipFill>
          <a:blip r:embed="rId2"/>
          <a:srcRect/>
          <a:stretch/>
        </p:blipFill>
        <p:spPr>
          <a:xfrm>
            <a:off x="0" y="0"/>
            <a:ext cx="5381754" cy="6858000"/>
          </a:xfrm>
          <a:prstGeom prst="rect">
            <a:avLst/>
          </a:prstGeom>
        </p:spPr>
      </p:pic>
      <p:sp>
        <p:nvSpPr>
          <p:cNvPr id="4" name="TextBox 3">
            <a:extLst>
              <a:ext uri="{FF2B5EF4-FFF2-40B4-BE49-F238E27FC236}">
                <a16:creationId xmlns:a16="http://schemas.microsoft.com/office/drawing/2014/main" id="{9EC9512B-5832-F643-917B-F61858144946}"/>
              </a:ext>
            </a:extLst>
          </p:cNvPr>
          <p:cNvSpPr txBox="1"/>
          <p:nvPr/>
        </p:nvSpPr>
        <p:spPr>
          <a:xfrm>
            <a:off x="5199961" y="363557"/>
            <a:ext cx="3492347" cy="6186309"/>
          </a:xfrm>
          <a:prstGeom prst="rect">
            <a:avLst/>
          </a:prstGeom>
          <a:noFill/>
        </p:spPr>
        <p:txBody>
          <a:bodyPr wrap="square" rtlCol="0">
            <a:spAutoFit/>
          </a:bodyPr>
          <a:lstStyle/>
          <a:p>
            <a:r>
              <a:rPr lang="en-US" dirty="0"/>
              <a:t>Figure 4a shows how the cuts affect the spectrum for solar minimum conditions (Badhwar-O’Neill 2010 model, </a:t>
            </a:r>
            <a:r>
              <a:rPr lang="en-US" dirty="0">
                <a:latin typeface="Symbol" pitchFamily="2" charset="2"/>
              </a:rPr>
              <a:t>F</a:t>
            </a:r>
            <a:r>
              <a:rPr lang="en-US" dirty="0"/>
              <a:t> = 417 MV), same as in previous simulated </a:t>
            </a:r>
            <a:r>
              <a:rPr lang="en-US" dirty="0" err="1"/>
              <a:t>colorscale</a:t>
            </a:r>
            <a:r>
              <a:rPr lang="en-US" dirty="0"/>
              <a:t> plots.  “Ideal” spectrum is if we could count only particles coming in the forward acceptance cone, “with cuts” is, well, with the cuts applied.  Difference is due to small amount of “false negatives” where in-aperture events are rejected, and larger amount of “false positives” where events that should be rejected are instead accepted.  Biggest error is some tens of percent around several keV/micron; overall effectiveness of cuts is good.  </a:t>
            </a:r>
            <a:r>
              <a:rPr lang="en-US" dirty="0">
                <a:solidFill>
                  <a:srgbClr val="FF0000"/>
                </a:solidFill>
              </a:rPr>
              <a:t>I added “Raw” trace to show that even at worst LET the cuts remove most background, and rearranged colors.</a:t>
            </a:r>
          </a:p>
        </p:txBody>
      </p:sp>
      <p:sp>
        <p:nvSpPr>
          <p:cNvPr id="5" name="TextBox 4">
            <a:extLst>
              <a:ext uri="{FF2B5EF4-FFF2-40B4-BE49-F238E27FC236}">
                <a16:creationId xmlns:a16="http://schemas.microsoft.com/office/drawing/2014/main" id="{8F81EE61-D5C3-1F42-8D4E-CE98C3A1C01D}"/>
              </a:ext>
            </a:extLst>
          </p:cNvPr>
          <p:cNvSpPr txBox="1"/>
          <p:nvPr/>
        </p:nvSpPr>
        <p:spPr>
          <a:xfrm>
            <a:off x="451692" y="573499"/>
            <a:ext cx="557048"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151117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1FEB-1984-2840-8484-DAE44271E238}"/>
              </a:ext>
            </a:extLst>
          </p:cNvPr>
          <p:cNvPicPr>
            <a:picLocks noChangeAspect="1"/>
          </p:cNvPicPr>
          <p:nvPr/>
        </p:nvPicPr>
        <p:blipFill>
          <a:blip r:embed="rId2"/>
          <a:srcRect/>
          <a:stretch/>
        </p:blipFill>
        <p:spPr>
          <a:xfrm>
            <a:off x="0" y="0"/>
            <a:ext cx="5381754" cy="6857999"/>
          </a:xfrm>
          <a:prstGeom prst="rect">
            <a:avLst/>
          </a:prstGeom>
        </p:spPr>
      </p:pic>
      <p:sp>
        <p:nvSpPr>
          <p:cNvPr id="4" name="TextBox 3">
            <a:extLst>
              <a:ext uri="{FF2B5EF4-FFF2-40B4-BE49-F238E27FC236}">
                <a16:creationId xmlns:a16="http://schemas.microsoft.com/office/drawing/2014/main" id="{9EC9512B-5832-F643-917B-F61858144946}"/>
              </a:ext>
            </a:extLst>
          </p:cNvPr>
          <p:cNvSpPr txBox="1"/>
          <p:nvPr/>
        </p:nvSpPr>
        <p:spPr>
          <a:xfrm>
            <a:off x="5199961" y="363557"/>
            <a:ext cx="3492347" cy="6186309"/>
          </a:xfrm>
          <a:prstGeom prst="rect">
            <a:avLst/>
          </a:prstGeom>
          <a:noFill/>
        </p:spPr>
        <p:txBody>
          <a:bodyPr wrap="square" rtlCol="0">
            <a:spAutoFit/>
          </a:bodyPr>
          <a:lstStyle/>
          <a:p>
            <a:r>
              <a:rPr lang="en-US" dirty="0"/>
              <a:t>Figure 4b shows the same for high solar maximum modulation conditions (Badhwar-O’Neill 2010 model, </a:t>
            </a:r>
            <a:r>
              <a:rPr lang="en-US" dirty="0">
                <a:latin typeface="Symbol" pitchFamily="2" charset="2"/>
              </a:rPr>
              <a:t>F</a:t>
            </a:r>
            <a:r>
              <a:rPr lang="en-US" dirty="0"/>
              <a:t> = 1000 MV).  False positives are a larger fraction, up to 50% of the signal at about 8 keV/micron.  This background is mostly due to high-energy side-penetrating particles that are modulated less by solar activity, and so one would expect a greater contribution at solar maximum when the foreground signal is reduced to a greater degree.  Still, as seen in next figure, cuts make a big improvement.  </a:t>
            </a:r>
            <a:r>
              <a:rPr lang="en-US" dirty="0">
                <a:solidFill>
                  <a:srgbClr val="FF0000"/>
                </a:solidFill>
              </a:rPr>
              <a:t>Same revisions as Figure 4a (I also cut off at 0.2 keV/</a:t>
            </a:r>
            <a:r>
              <a:rPr lang="en-US" dirty="0">
                <a:solidFill>
                  <a:srgbClr val="FF0000"/>
                </a:solidFill>
                <a:latin typeface="Symbol" pitchFamily="2" charset="2"/>
              </a:rPr>
              <a:t>m</a:t>
            </a:r>
            <a:r>
              <a:rPr lang="en-US" dirty="0">
                <a:solidFill>
                  <a:srgbClr val="FF0000"/>
                </a:solidFill>
              </a:rPr>
              <a:t> instead of 0.1 to stretch the lines a bit).  Dark blue curve (from previous plot) is now the same as on the next plot, simulations with cuts.</a:t>
            </a:r>
          </a:p>
        </p:txBody>
      </p:sp>
      <p:sp>
        <p:nvSpPr>
          <p:cNvPr id="5" name="TextBox 4">
            <a:extLst>
              <a:ext uri="{FF2B5EF4-FFF2-40B4-BE49-F238E27FC236}">
                <a16:creationId xmlns:a16="http://schemas.microsoft.com/office/drawing/2014/main" id="{37FC199B-EBCD-0A47-BA60-31EE25C47E9F}"/>
              </a:ext>
            </a:extLst>
          </p:cNvPr>
          <p:cNvSpPr txBox="1"/>
          <p:nvPr/>
        </p:nvSpPr>
        <p:spPr>
          <a:xfrm>
            <a:off x="451692" y="573499"/>
            <a:ext cx="557048"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5982552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1227</Words>
  <Application>Microsoft Macintosh PowerPoint</Application>
  <PresentationFormat>On-screen Show (4:3)</PresentationFormat>
  <Paragraphs>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“Storyboard” and Outline for Space Weather Paper on GCR LET Spectra</vt:lpstr>
      <vt:lpstr>Figures and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 and Outline for Space Weather Paper on GCR LET Spectra</dc:title>
  <dc:creator>Mark D Looper</dc:creator>
  <cp:lastModifiedBy>Mark D Looper</cp:lastModifiedBy>
  <cp:revision>13</cp:revision>
  <dcterms:created xsi:type="dcterms:W3CDTF">2020-03-11T07:26:25Z</dcterms:created>
  <dcterms:modified xsi:type="dcterms:W3CDTF">2020-03-14T03:41:18Z</dcterms:modified>
</cp:coreProperties>
</file>