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3" r:id="rId2"/>
    <p:sldId id="287" r:id="rId3"/>
    <p:sldId id="288" r:id="rId4"/>
    <p:sldId id="292" r:id="rId5"/>
    <p:sldId id="293" r:id="rId6"/>
    <p:sldId id="289" r:id="rId7"/>
    <p:sldId id="294" r:id="rId8"/>
    <p:sldId id="295" r:id="rId9"/>
    <p:sldId id="296" r:id="rId10"/>
    <p:sldId id="291" r:id="rId11"/>
    <p:sldId id="297" r:id="rId12"/>
    <p:sldId id="298" r:id="rId13"/>
    <p:sldId id="299" r:id="rId14"/>
    <p:sldId id="300" r:id="rId15"/>
    <p:sldId id="290" r:id="rId16"/>
    <p:sldId id="302" r:id="rId17"/>
    <p:sldId id="30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eoff\Desktop\ISE%202015\ISE_Data\ISElicordata20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ISE Plots Soil Resp. Time Series</a:t>
            </a:r>
          </a:p>
        </c:rich>
      </c:tx>
      <c:layout/>
      <c:overlay val="1"/>
    </c:title>
    <c:plotArea>
      <c:layout/>
      <c:scatterChart>
        <c:scatterStyle val="lineMarker"/>
        <c:ser>
          <c:idx val="0"/>
          <c:order val="0"/>
          <c:tx>
            <c:v>Plot 1</c:v>
          </c:tx>
          <c:xVal>
            <c:numRef>
              <c:f>Sheet2!$B$2:$B$8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Sheet2!$C$2:$C$8</c:f>
              <c:numCache>
                <c:formatCode>General</c:formatCode>
                <c:ptCount val="7"/>
                <c:pt idx="0">
                  <c:v>4.1137500000000005</c:v>
                </c:pt>
                <c:pt idx="1">
                  <c:v>3.6675000000000035</c:v>
                </c:pt>
                <c:pt idx="2">
                  <c:v>4.92</c:v>
                </c:pt>
                <c:pt idx="3">
                  <c:v>5.4375</c:v>
                </c:pt>
                <c:pt idx="4">
                  <c:v>5.8024999999999975</c:v>
                </c:pt>
                <c:pt idx="5">
                  <c:v>5.53</c:v>
                </c:pt>
                <c:pt idx="6">
                  <c:v>3.8562499999999922</c:v>
                </c:pt>
              </c:numCache>
            </c:numRef>
          </c:yVal>
        </c:ser>
        <c:ser>
          <c:idx val="1"/>
          <c:order val="1"/>
          <c:tx>
            <c:v>Plot 2</c:v>
          </c:tx>
          <c:xVal>
            <c:numRef>
              <c:f>Sheet2!$B$2:$B$8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Sheet2!$C$9:$C$15</c:f>
              <c:numCache>
                <c:formatCode>General</c:formatCode>
                <c:ptCount val="7"/>
                <c:pt idx="0">
                  <c:v>4.9250000000000007</c:v>
                </c:pt>
                <c:pt idx="1">
                  <c:v>4.6224999999999934</c:v>
                </c:pt>
                <c:pt idx="2">
                  <c:v>5.8787500000000001</c:v>
                </c:pt>
                <c:pt idx="3">
                  <c:v>6.5549999999999926</c:v>
                </c:pt>
                <c:pt idx="4">
                  <c:v>6.5937499999999991</c:v>
                </c:pt>
                <c:pt idx="5">
                  <c:v>5.8374999999999995</c:v>
                </c:pt>
                <c:pt idx="6">
                  <c:v>4.6349999999999945</c:v>
                </c:pt>
              </c:numCache>
            </c:numRef>
          </c:yVal>
        </c:ser>
        <c:ser>
          <c:idx val="2"/>
          <c:order val="2"/>
          <c:tx>
            <c:v>Plot 3</c:v>
          </c:tx>
          <c:xVal>
            <c:numRef>
              <c:f>Sheet2!$B$16:$B$22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Sheet2!$C$16:$C$22</c:f>
              <c:numCache>
                <c:formatCode>General</c:formatCode>
                <c:ptCount val="7"/>
                <c:pt idx="0">
                  <c:v>5.21875</c:v>
                </c:pt>
                <c:pt idx="1">
                  <c:v>4.6300000000000008</c:v>
                </c:pt>
                <c:pt idx="2">
                  <c:v>6.7437500000000004</c:v>
                </c:pt>
                <c:pt idx="3">
                  <c:v>7.6837499999999999</c:v>
                </c:pt>
                <c:pt idx="4">
                  <c:v>7.9887500000000014</c:v>
                </c:pt>
                <c:pt idx="5">
                  <c:v>7.2562500000000014</c:v>
                </c:pt>
                <c:pt idx="6">
                  <c:v>4.1624999999999917</c:v>
                </c:pt>
              </c:numCache>
            </c:numRef>
          </c:yVal>
        </c:ser>
        <c:ser>
          <c:idx val="3"/>
          <c:order val="3"/>
          <c:tx>
            <c:v>Plot 4</c:v>
          </c:tx>
          <c:xVal>
            <c:numRef>
              <c:f>Sheet2!$B$23:$B$29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Sheet2!$C$23:$C$29</c:f>
              <c:numCache>
                <c:formatCode>General</c:formatCode>
                <c:ptCount val="7"/>
                <c:pt idx="0">
                  <c:v>4.7412500000000071</c:v>
                </c:pt>
                <c:pt idx="1">
                  <c:v>4.571250000000008</c:v>
                </c:pt>
                <c:pt idx="2">
                  <c:v>5.7924999999999995</c:v>
                </c:pt>
                <c:pt idx="3">
                  <c:v>6.1212499999999999</c:v>
                </c:pt>
                <c:pt idx="4">
                  <c:v>6.3337500000000002</c:v>
                </c:pt>
                <c:pt idx="5">
                  <c:v>5.1837499999999999</c:v>
                </c:pt>
                <c:pt idx="6">
                  <c:v>3.9124999999999961</c:v>
                </c:pt>
              </c:numCache>
            </c:numRef>
          </c:yVal>
        </c:ser>
        <c:ser>
          <c:idx val="4"/>
          <c:order val="4"/>
          <c:tx>
            <c:v>Plot 5</c:v>
          </c:tx>
          <c:xVal>
            <c:numRef>
              <c:f>Sheet2!$B$30:$B$36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Sheet2!$C$30:$C$36</c:f>
              <c:numCache>
                <c:formatCode>General</c:formatCode>
                <c:ptCount val="7"/>
                <c:pt idx="0">
                  <c:v>5.6362500000000004</c:v>
                </c:pt>
                <c:pt idx="1">
                  <c:v>5.2837500000000004</c:v>
                </c:pt>
                <c:pt idx="2">
                  <c:v>6.1512500000000001</c:v>
                </c:pt>
                <c:pt idx="3">
                  <c:v>7.4624999999999995</c:v>
                </c:pt>
                <c:pt idx="4">
                  <c:v>7.4024999999999999</c:v>
                </c:pt>
                <c:pt idx="5">
                  <c:v>6.3212499999999991</c:v>
                </c:pt>
                <c:pt idx="6">
                  <c:v>4.6737500000000001</c:v>
                </c:pt>
              </c:numCache>
            </c:numRef>
          </c:yVal>
        </c:ser>
        <c:ser>
          <c:idx val="5"/>
          <c:order val="5"/>
          <c:tx>
            <c:v>Plot 6</c:v>
          </c:tx>
          <c:xVal>
            <c:numRef>
              <c:f>Sheet2!$B$37:$B$43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Sheet2!$C$37:$C$43</c:f>
              <c:numCache>
                <c:formatCode>General</c:formatCode>
                <c:ptCount val="7"/>
                <c:pt idx="0">
                  <c:v>5.2149999999999945</c:v>
                </c:pt>
                <c:pt idx="1">
                  <c:v>5.1274999999999915</c:v>
                </c:pt>
                <c:pt idx="2">
                  <c:v>6.1224999999999916</c:v>
                </c:pt>
                <c:pt idx="3">
                  <c:v>6.4037500000000014</c:v>
                </c:pt>
                <c:pt idx="4">
                  <c:v>5.7962500000000023</c:v>
                </c:pt>
                <c:pt idx="5">
                  <c:v>5.2237500000000008</c:v>
                </c:pt>
                <c:pt idx="6">
                  <c:v>4.3712500000000034</c:v>
                </c:pt>
              </c:numCache>
            </c:numRef>
          </c:yVal>
        </c:ser>
        <c:ser>
          <c:idx val="6"/>
          <c:order val="6"/>
          <c:tx>
            <c:v>Plot 7</c:v>
          </c:tx>
          <c:spPr>
            <a:ln>
              <a:solidFill>
                <a:srgbClr val="FFFF00"/>
              </a:solidFill>
            </a:ln>
          </c:spPr>
          <c:xVal>
            <c:numRef>
              <c:f>Sheet2!$B$44:$B$50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Sheet2!$C$44:$C$50</c:f>
              <c:numCache>
                <c:formatCode>General</c:formatCode>
                <c:ptCount val="7"/>
                <c:pt idx="0">
                  <c:v>4.9862500000000081</c:v>
                </c:pt>
                <c:pt idx="1">
                  <c:v>4.8462500000000004</c:v>
                </c:pt>
                <c:pt idx="2">
                  <c:v>5.6037500000000007</c:v>
                </c:pt>
                <c:pt idx="3">
                  <c:v>7.1812500000000004</c:v>
                </c:pt>
                <c:pt idx="4">
                  <c:v>7.1499999999999995</c:v>
                </c:pt>
                <c:pt idx="5">
                  <c:v>7.0350000000000001</c:v>
                </c:pt>
                <c:pt idx="6">
                  <c:v>5.2837500000000004</c:v>
                </c:pt>
              </c:numCache>
            </c:numRef>
          </c:yVal>
        </c:ser>
        <c:ser>
          <c:idx val="7"/>
          <c:order val="7"/>
          <c:tx>
            <c:v>Plot 8</c:v>
          </c:tx>
          <c:spPr>
            <a:ln>
              <a:solidFill>
                <a:schemeClr val="tx1"/>
              </a:solidFill>
            </a:ln>
          </c:spPr>
          <c:xVal>
            <c:numRef>
              <c:f>Sheet2!$B$51:$B$57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Sheet2!$C$51:$C$57</c:f>
              <c:numCache>
                <c:formatCode>General</c:formatCode>
                <c:ptCount val="7"/>
                <c:pt idx="0">
                  <c:v>5.0124999999999975</c:v>
                </c:pt>
                <c:pt idx="1">
                  <c:v>5.1537500000000005</c:v>
                </c:pt>
                <c:pt idx="2">
                  <c:v>4.7200000000000006</c:v>
                </c:pt>
                <c:pt idx="3">
                  <c:v>5.5302500000000014</c:v>
                </c:pt>
                <c:pt idx="4">
                  <c:v>6.4624999999999995</c:v>
                </c:pt>
                <c:pt idx="5">
                  <c:v>5.0437500000000002</c:v>
                </c:pt>
                <c:pt idx="6">
                  <c:v>4.6000000000000005</c:v>
                </c:pt>
              </c:numCache>
            </c:numRef>
          </c:yVal>
        </c:ser>
        <c:ser>
          <c:idx val="8"/>
          <c:order val="8"/>
          <c:tx>
            <c:v>Plot 9</c:v>
          </c:tx>
          <c:xVal>
            <c:numRef>
              <c:f>Sheet2!$B$58:$B$64</c:f>
              <c:numCache>
                <c:formatCode>m/d/yy;@</c:formatCode>
                <c:ptCount val="7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42219</c:v>
                </c:pt>
                <c:pt idx="4">
                  <c:v>42233</c:v>
                </c:pt>
                <c:pt idx="5">
                  <c:v>42250</c:v>
                </c:pt>
                <c:pt idx="6">
                  <c:v>42268</c:v>
                </c:pt>
              </c:numCache>
            </c:numRef>
          </c:xVal>
          <c:yVal>
            <c:numRef>
              <c:f>Sheet2!$C$58:$C$64</c:f>
              <c:numCache>
                <c:formatCode>General</c:formatCode>
                <c:ptCount val="7"/>
                <c:pt idx="0">
                  <c:v>5.7</c:v>
                </c:pt>
                <c:pt idx="1">
                  <c:v>4.8137500000000006</c:v>
                </c:pt>
                <c:pt idx="2">
                  <c:v>5.4024999999999999</c:v>
                </c:pt>
                <c:pt idx="3">
                  <c:v>7.0449999999999955</c:v>
                </c:pt>
                <c:pt idx="4">
                  <c:v>6.4875000000000007</c:v>
                </c:pt>
                <c:pt idx="5">
                  <c:v>5.3412500000000014</c:v>
                </c:pt>
                <c:pt idx="6">
                  <c:v>3.9450000000000003</c:v>
                </c:pt>
              </c:numCache>
            </c:numRef>
          </c:yVal>
        </c:ser>
        <c:ser>
          <c:idx val="9"/>
          <c:order val="9"/>
          <c:tx>
            <c:v>Plot 10</c:v>
          </c:tx>
          <c:spPr>
            <a:ln>
              <a:solidFill>
                <a:srgbClr val="FF33CC"/>
              </a:solidFill>
            </a:ln>
          </c:spPr>
          <c:xVal>
            <c:numRef>
              <c:f>Sheet2!$B$65:$B$70</c:f>
              <c:numCache>
                <c:formatCode>m/d/yy;@</c:formatCode>
                <c:ptCount val="6"/>
                <c:pt idx="0">
                  <c:v>42166</c:v>
                </c:pt>
                <c:pt idx="1">
                  <c:v>42180</c:v>
                </c:pt>
                <c:pt idx="2">
                  <c:v>42198</c:v>
                </c:pt>
                <c:pt idx="3">
                  <c:v>42233</c:v>
                </c:pt>
                <c:pt idx="4">
                  <c:v>42250</c:v>
                </c:pt>
                <c:pt idx="5">
                  <c:v>42268</c:v>
                </c:pt>
              </c:numCache>
            </c:numRef>
          </c:xVal>
          <c:yVal>
            <c:numRef>
              <c:f>Sheet2!$C$65:$C$70</c:f>
              <c:numCache>
                <c:formatCode>General</c:formatCode>
                <c:ptCount val="6"/>
                <c:pt idx="0">
                  <c:v>5.09</c:v>
                </c:pt>
                <c:pt idx="1">
                  <c:v>4.576250000000007</c:v>
                </c:pt>
                <c:pt idx="2">
                  <c:v>5.2774999999999999</c:v>
                </c:pt>
                <c:pt idx="3">
                  <c:v>6.5624999999999956</c:v>
                </c:pt>
                <c:pt idx="4">
                  <c:v>5.4937500000000004</c:v>
                </c:pt>
                <c:pt idx="5">
                  <c:v>4.2924999999999995</c:v>
                </c:pt>
              </c:numCache>
            </c:numRef>
          </c:yVal>
        </c:ser>
        <c:dLbls/>
        <c:axId val="73029120"/>
        <c:axId val="73031040"/>
      </c:scatterChart>
      <c:valAx>
        <c:axId val="7302912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Date</a:t>
                </a:r>
              </a:p>
            </c:rich>
          </c:tx>
          <c:layout/>
        </c:title>
        <c:numFmt formatCode="m/d/yy;@" sourceLinked="1"/>
        <c:tickLblPos val="nextTo"/>
        <c:crossAx val="73031040"/>
        <c:crosses val="autoZero"/>
        <c:crossBetween val="midCat"/>
      </c:valAx>
      <c:valAx>
        <c:axId val="73031040"/>
        <c:scaling>
          <c:orientation val="minMax"/>
          <c:min val="3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CO2 Flux</a:t>
                </a:r>
              </a:p>
            </c:rich>
          </c:tx>
          <c:layout/>
        </c:title>
        <c:numFmt formatCode="General" sourceLinked="1"/>
        <c:tickLblPos val="nextTo"/>
        <c:crossAx val="7302912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4A64-15D7-4558-B93B-6DB2D927EFD4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D01DB-4544-4F8A-AEED-0AB6E331831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6044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Plot area is generally a sugar maple stand, with significant populations of red maple and yellow birch, and American beech in the understory. Except for plots 4 and 7, each plot has at least 3 D/CD or large I sugar maples inside or within 1 meter of the inner plots.  Each plot also has at least 1 D/CD red maple and yellow birch except for plot 6. Although some plots have more of one species than another, the rest have the required number of each species.  Therefore I would conclude that plots 1, 2, 3, 5, 8, 9, and 10 are “typical”, while 4, 6 and 7 are not.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5D01DB-4544-4F8A-AEED-0AB6E331831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181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345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439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9676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06994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2956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3044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707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204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597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680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3417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32BF0-BABD-47BC-9CB4-27DDD57D041B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EA590-6328-4AAC-8F4E-5DF4E807B0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4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E_Plots_LIDA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-13875"/>
            <a:ext cx="8077200" cy="675823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Extractable NO3</a:t>
            </a:r>
            <a:endParaRPr lang="en-US" b="1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6" y="1219200"/>
            <a:ext cx="9140194" cy="521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7323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/>
              <a:t>Extractable NH4</a:t>
            </a:r>
            <a:endParaRPr lang="en-US" b="1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90534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16638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10200"/>
            <a:ext cx="9144000" cy="1752600"/>
          </a:xfrm>
        </p:spPr>
        <p:txBody>
          <a:bodyPr>
            <a:normAutofit/>
          </a:bodyPr>
          <a:lstStyle/>
          <a:p>
            <a:r>
              <a:rPr lang="en-US" sz="1600" dirty="0"/>
              <a:t>N-flux in soil seems to be highly variable between plots and N type.  Plots 3, 8 and 10 have very low NO2/NO3, while 6 and 7 are very high.  While NH4 seems to be more consistent, Plot 8 has low NH4. This sampling has only been measured once however, and only on fresh cores, not the incubated cores.  More data will be available later in the year.</a:t>
            </a:r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224" y="-12290"/>
            <a:ext cx="9180224" cy="5722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928211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Soil Temperature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1" y="990600"/>
            <a:ext cx="8987212" cy="5652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85363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Soil Moisture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347" y="838200"/>
            <a:ext cx="9288442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3145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4800"/>
            <a:ext cx="8229600" cy="1143000"/>
          </a:xfrm>
        </p:spPr>
        <p:txBody>
          <a:bodyPr/>
          <a:lstStyle/>
          <a:p>
            <a:r>
              <a:rPr lang="en-US" dirty="0" smtClean="0"/>
              <a:t>Pedon Descriptions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61722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 smtClean="0"/>
              <a:t>Plot </a:t>
            </a:r>
            <a:r>
              <a:rPr lang="en-US" sz="4300" b="1" dirty="0"/>
              <a:t>1: </a:t>
            </a:r>
            <a:r>
              <a:rPr lang="en-US" sz="4300" dirty="0"/>
              <a:t>Soils lack E horizon, though several pits have lighter patches or speckles in the A showing </a:t>
            </a:r>
            <a:r>
              <a:rPr lang="en-US" sz="4300" dirty="0" err="1"/>
              <a:t>spodic</a:t>
            </a:r>
            <a:r>
              <a:rPr lang="en-US" sz="4300" dirty="0"/>
              <a:t> development.  Pits on the northern or eastern side of the plot generally have cobble or gravel in the B horizons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2</a:t>
            </a:r>
            <a:r>
              <a:rPr lang="en-US" sz="4300" dirty="0"/>
              <a:t>: Soils very rocky.  </a:t>
            </a:r>
            <a:r>
              <a:rPr lang="en-US" sz="4300" dirty="0" err="1"/>
              <a:t>Spodic</a:t>
            </a:r>
            <a:r>
              <a:rPr lang="en-US" sz="4300" dirty="0"/>
              <a:t> with strong E development, would characterize as Bhs </a:t>
            </a:r>
            <a:r>
              <a:rPr lang="en-US" sz="4300" dirty="0" err="1"/>
              <a:t>podzols</a:t>
            </a:r>
            <a:r>
              <a:rPr lang="en-US" sz="4300" dirty="0"/>
              <a:t>, most pits showed thin </a:t>
            </a:r>
            <a:r>
              <a:rPr lang="en-US" sz="4300" dirty="0" err="1"/>
              <a:t>Bh</a:t>
            </a:r>
            <a:r>
              <a:rPr lang="en-US" sz="4300" dirty="0"/>
              <a:t> horizon as well.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3: </a:t>
            </a:r>
            <a:r>
              <a:rPr lang="en-US" sz="4300" dirty="0"/>
              <a:t>Soils less rocky.  Most have an E horizon, but one pit only had intermittent E/speckles in A.  Several pits showed redox features in B horizons, indicating fluctuating water table.  Several pits contained </a:t>
            </a:r>
            <a:r>
              <a:rPr lang="en-US" sz="4300" dirty="0" err="1"/>
              <a:t>Bs</a:t>
            </a:r>
            <a:r>
              <a:rPr lang="en-US" sz="4300" dirty="0"/>
              <a:t> horizons in addition to Bhs.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4: </a:t>
            </a:r>
            <a:r>
              <a:rPr lang="en-US" sz="4300" dirty="0"/>
              <a:t>E horizons present but generally thin/intermittent.  Pits contained a mix of all 3 major </a:t>
            </a:r>
            <a:r>
              <a:rPr lang="en-US" sz="4300" dirty="0" err="1"/>
              <a:t>spodic</a:t>
            </a:r>
            <a:r>
              <a:rPr lang="en-US" sz="4300" dirty="0"/>
              <a:t> B horizons.  Several pits contained gravel/cobble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5: </a:t>
            </a:r>
            <a:r>
              <a:rPr lang="en-US" sz="4300" dirty="0"/>
              <a:t>All soils </a:t>
            </a:r>
            <a:r>
              <a:rPr lang="en-US" sz="4300" dirty="0" err="1"/>
              <a:t>spodic</a:t>
            </a:r>
            <a:r>
              <a:rPr lang="en-US" sz="4300" dirty="0"/>
              <a:t>, though several only had lighter patches in A horizon.  Most pits contained gravel/fine gravel in B horizons, and a couple pits had </a:t>
            </a:r>
            <a:r>
              <a:rPr lang="en-US" sz="4300" dirty="0" err="1"/>
              <a:t>Bh</a:t>
            </a:r>
            <a:r>
              <a:rPr lang="en-US" sz="4300" dirty="0"/>
              <a:t> horizons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6</a:t>
            </a:r>
            <a:r>
              <a:rPr lang="en-US" sz="4300" dirty="0"/>
              <a:t>: Soils rocky, with much more pronounced pit/mount topography than other plots.  Soils are strongly </a:t>
            </a:r>
            <a:r>
              <a:rPr lang="en-US" sz="4300" dirty="0" err="1"/>
              <a:t>spodic</a:t>
            </a:r>
            <a:r>
              <a:rPr lang="en-US" sz="4300" dirty="0"/>
              <a:t> following </a:t>
            </a:r>
            <a:r>
              <a:rPr lang="en-US" sz="4300" dirty="0" err="1"/>
              <a:t>Bh</a:t>
            </a:r>
            <a:r>
              <a:rPr lang="en-US" sz="4300" dirty="0"/>
              <a:t>-Bhs development pattern.  One pit is located on side of large mound, showing disturbed bimodal development with 2 E horizons.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7: </a:t>
            </a:r>
            <a:r>
              <a:rPr lang="en-US" sz="4300" dirty="0"/>
              <a:t>Soils mostly </a:t>
            </a:r>
            <a:r>
              <a:rPr lang="en-US" sz="4300" dirty="0" err="1"/>
              <a:t>spodic</a:t>
            </a:r>
            <a:r>
              <a:rPr lang="en-US" sz="4300" dirty="0"/>
              <a:t>, with some gravel or cobble in some pits.  E horizons vary pit to pit, with one pit only having some very small speckling in A horizon.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8: </a:t>
            </a:r>
            <a:r>
              <a:rPr lang="en-US" sz="4300" dirty="0"/>
              <a:t>Soils vary from east – west.  The eastern side of the plot is close to a small stream and contains soils that are more saturated and no </a:t>
            </a:r>
            <a:r>
              <a:rPr lang="en-US" sz="4300" dirty="0" err="1"/>
              <a:t>spodic</a:t>
            </a:r>
            <a:r>
              <a:rPr lang="en-US" sz="4300" dirty="0"/>
              <a:t>, with more silty textures, grey colors and less B horizon development.  Southern and western pits were drying with more typical loamy sand/sandy loam textures, though only one pit was </a:t>
            </a:r>
            <a:r>
              <a:rPr lang="en-US" sz="4300" dirty="0" err="1"/>
              <a:t>spodic</a:t>
            </a:r>
            <a:r>
              <a:rPr lang="en-US" sz="4300" dirty="0"/>
              <a:t>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9: </a:t>
            </a:r>
            <a:r>
              <a:rPr lang="en-US" sz="4300" dirty="0"/>
              <a:t>Typically </a:t>
            </a:r>
            <a:r>
              <a:rPr lang="en-US" sz="4300" dirty="0" err="1"/>
              <a:t>spodic</a:t>
            </a:r>
            <a:r>
              <a:rPr lang="en-US" sz="4300" dirty="0"/>
              <a:t> soils, with E horizons varying between thick – patchy.  Some horizons show redox features or other mottling of colors.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4300" b="1" dirty="0"/>
              <a:t>Plot 10: </a:t>
            </a:r>
            <a:r>
              <a:rPr lang="en-US" sz="4300" dirty="0"/>
              <a:t>Except for 2 pits, soils show no </a:t>
            </a:r>
            <a:r>
              <a:rPr lang="en-US" sz="4300" dirty="0" err="1"/>
              <a:t>spodic</a:t>
            </a:r>
            <a:r>
              <a:rPr lang="en-US" sz="4300" dirty="0"/>
              <a:t> development.  Soils are more saturated and silty or loamy in texture.  Area seems more swampy than rest of plots.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234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04796" y="1295403"/>
          <a:ext cx="8686808" cy="4724396"/>
        </p:xfrm>
        <a:graphic>
          <a:graphicData uri="http://schemas.openxmlformats.org/drawingml/2006/table">
            <a:tbl>
              <a:tblPr/>
              <a:tblGrid>
                <a:gridCol w="1085851"/>
                <a:gridCol w="1085851"/>
                <a:gridCol w="1085851"/>
                <a:gridCol w="1085851"/>
                <a:gridCol w="1085851"/>
                <a:gridCol w="1085851"/>
                <a:gridCol w="1085851"/>
                <a:gridCol w="1085851"/>
              </a:tblGrid>
              <a:tr h="10902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Calibri"/>
                          <a:ea typeface="Times New Roman"/>
                          <a:cs typeface="Times New Roman"/>
                        </a:rPr>
                        <a:t>Plot</a:t>
                      </a: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Soil Resp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Soil Profile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Soil Temp, Moisture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Vegetation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Extractable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Lysimeter Chem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>
                          <a:latin typeface="Calibri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7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8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n-US" sz="20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36341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n-US" sz="20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latin typeface="Calibri"/>
                          <a:ea typeface="Times New Roman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38200" y="60960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‘X’ indicates “Typical”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77390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9832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48640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</a:t>
            </a:r>
            <a:r>
              <a:rPr lang="en-US" sz="3600" dirty="0"/>
              <a:t>plots seem to follow same general pattern for both temperature and moisture.  Temperatures all are fairly consistent across the plots – no real outliers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Moisture is more variable – plots are evenly split between 10cm or 30cm depth containing more moisture, probably due to soil type and location on slope.  No obvious outliers, but plot 2 is generally drier than average, while plots 3 and 8 have more moisture.</a:t>
            </a:r>
          </a:p>
          <a:p>
            <a:endParaRPr lang="en-US" sz="3600" b="1" dirty="0" smtClean="0"/>
          </a:p>
          <a:p>
            <a:pPr marL="0" indent="0">
              <a:buNone/>
            </a:pPr>
            <a:r>
              <a:rPr lang="en-US" sz="3600" b="1" dirty="0" smtClean="0"/>
              <a:t>Other </a:t>
            </a:r>
            <a:r>
              <a:rPr lang="en-US" sz="3600" b="1" dirty="0"/>
              <a:t>Comments/Concerns</a:t>
            </a:r>
            <a:endParaRPr lang="en-US" sz="36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Plot 2 is rockier than most other plots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Plot 6 is much higher up/farther away from Hubbard Brook and closer to the road than the other plots, and is rocky with lots of pit/mound topography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Plot 8 has a large clearing next to its northern border and is in the riparian zone of a small stream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Plot 10 is close to a swampy area, and is generally much more saturated during storm events than other plots, with the water table actually pushing up </a:t>
            </a:r>
            <a:r>
              <a:rPr lang="en-US" sz="3600" dirty="0" err="1"/>
              <a:t>lysimeter</a:t>
            </a:r>
            <a:r>
              <a:rPr lang="en-US" sz="3600" dirty="0"/>
              <a:t> tubes and damaging them – although the sensors do not seem to confirm this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603053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14" y="533400"/>
            <a:ext cx="9084187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9285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26" y="0"/>
            <a:ext cx="9095574" cy="505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81413" y="5715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1800" dirty="0"/>
              <a:t>Plot area is generally a sugar maple stand, with significant </a:t>
            </a:r>
            <a:r>
              <a:rPr lang="en-US" sz="1800" dirty="0" smtClean="0"/>
              <a:t>red </a:t>
            </a:r>
            <a:r>
              <a:rPr lang="en-US" sz="1800" dirty="0"/>
              <a:t>maple and yellow birch, and American beech in the understory. Except for plots 4 and 7, each plot has at least 3 D/CD or large I sugar maples inside or within 1 meter of the inner plots.  Each plot also has at least 1 D/CD red maple and yellow birch except for plot 6. Although some plots have more of one species than another, the rest have the required number of each species.  Therefore I would conclude that plots 1, 2, 3, 5, 8, 9, and 10 are “typical”, while 4, 6 and 7 are not. 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32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xmlns="" val="3689907035"/>
              </p:ext>
            </p:extLst>
          </p:nvPr>
        </p:nvGraphicFramePr>
        <p:xfrm>
          <a:off x="381000" y="914400"/>
          <a:ext cx="86106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58426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TSR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9665" y="5105400"/>
            <a:ext cx="9144000" cy="17526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No outliers in terms of overall average CO2 flux, but plots 6 and 8 seem to have a slightly different pattern over time from the rest. Plot 6 (orange) peaks earlier than other plots and has a more steady respiration decline, and plot 8 (black) is more erratic. 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161"/>
            <a:ext cx="9034859" cy="5089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609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Lysimeter</a:t>
            </a:r>
            <a:r>
              <a:rPr lang="en-US" sz="3200" dirty="0" smtClean="0"/>
              <a:t> NO3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27323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1" y="0"/>
            <a:ext cx="6705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Lysimeter</a:t>
            </a:r>
            <a:r>
              <a:rPr lang="en-US" sz="3200" dirty="0" smtClean="0"/>
              <a:t> SO4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359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67056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Lysimeter</a:t>
            </a:r>
            <a:r>
              <a:rPr lang="en-US" sz="3200" dirty="0" smtClean="0"/>
              <a:t> NH4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359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67818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048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Lysimeter</a:t>
            </a:r>
            <a:r>
              <a:rPr lang="en-US" sz="3200" dirty="0" smtClean="0"/>
              <a:t> Ca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53592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609</TotalTime>
  <Words>1067</Words>
  <Application>Microsoft Office PowerPoint</Application>
  <PresentationFormat>On-screen Show (4:3)</PresentationFormat>
  <Paragraphs>113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Plot area is generally a sugar maple stand, with significant red maple and yellow birch, and American beech in the understory. Except for plots 4 and 7, each plot has at least 3 D/CD or large I sugar maples inside or within 1 meter of the inner plots.  Each plot also has at least 1 D/CD red maple and yellow birch except for plot 6. Although some plots have more of one species than another, the rest have the required number of each species.  Therefore I would conclude that plots 1, 2, 3, 5, 8, 9, and 10 are “typical”, while 4, 6 and 7 are not.   </vt:lpstr>
      <vt:lpstr>TSR</vt:lpstr>
      <vt:lpstr>TSR</vt:lpstr>
      <vt:lpstr>Slide 6</vt:lpstr>
      <vt:lpstr>Slide 7</vt:lpstr>
      <vt:lpstr>Slide 8</vt:lpstr>
      <vt:lpstr>Slide 9</vt:lpstr>
      <vt:lpstr>Extractable NO3</vt:lpstr>
      <vt:lpstr>Extractable NH4</vt:lpstr>
      <vt:lpstr>N-flux in soil seems to be highly variable between plots and N type.  Plots 3, 8 and 10 have very low NO2/NO3, while 6 and 7 are very high.  While NH4 seems to be more consistent, Plot 8 has low NH4. This sampling has only been measured once however, and only on fresh cores, not the incubated cores.  More data will be available later in the year. </vt:lpstr>
      <vt:lpstr>Soil Temperature</vt:lpstr>
      <vt:lpstr>Soil Moisture</vt:lpstr>
      <vt:lpstr>Pedon Descriptions</vt:lpstr>
      <vt:lpstr>Overview</vt:lpstr>
      <vt:lpstr>Summary</vt:lpstr>
    </vt:vector>
  </TitlesOfParts>
  <Company>Forest Service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USDA Forest Service</dc:creator>
  <cp:lastModifiedBy>Geoff</cp:lastModifiedBy>
  <cp:revision>31</cp:revision>
  <dcterms:created xsi:type="dcterms:W3CDTF">2015-05-08T17:39:42Z</dcterms:created>
  <dcterms:modified xsi:type="dcterms:W3CDTF">2015-11-02T12:43:48Z</dcterms:modified>
</cp:coreProperties>
</file>